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2" r:id="rId1"/>
  </p:sldMasterIdLst>
  <p:notesMasterIdLst>
    <p:notesMasterId r:id="rId29"/>
  </p:notesMasterIdLst>
  <p:handoutMasterIdLst>
    <p:handoutMasterId r:id="rId30"/>
  </p:handoutMasterIdLst>
  <p:sldIdLst>
    <p:sldId id="314" r:id="rId2"/>
    <p:sldId id="324" r:id="rId3"/>
    <p:sldId id="320" r:id="rId4"/>
    <p:sldId id="264" r:id="rId5"/>
    <p:sldId id="321" r:id="rId6"/>
    <p:sldId id="268" r:id="rId7"/>
    <p:sldId id="309" r:id="rId8"/>
    <p:sldId id="311" r:id="rId9"/>
    <p:sldId id="272" r:id="rId10"/>
    <p:sldId id="294" r:id="rId11"/>
    <p:sldId id="275" r:id="rId12"/>
    <p:sldId id="312" r:id="rId13"/>
    <p:sldId id="284" r:id="rId14"/>
    <p:sldId id="283" r:id="rId15"/>
    <p:sldId id="298" r:id="rId16"/>
    <p:sldId id="285" r:id="rId17"/>
    <p:sldId id="295" r:id="rId18"/>
    <p:sldId id="315" r:id="rId19"/>
    <p:sldId id="316" r:id="rId20"/>
    <p:sldId id="317" r:id="rId21"/>
    <p:sldId id="318" r:id="rId22"/>
    <p:sldId id="322" r:id="rId23"/>
    <p:sldId id="323" r:id="rId24"/>
    <p:sldId id="302" r:id="rId25"/>
    <p:sldId id="304" r:id="rId26"/>
    <p:sldId id="301" r:id="rId27"/>
    <p:sldId id="319" r:id="rId2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160" autoAdjust="0"/>
    <p:restoredTop sz="94549" autoAdjust="0"/>
  </p:normalViewPr>
  <p:slideViewPr>
    <p:cSldViewPr>
      <p:cViewPr varScale="1">
        <p:scale>
          <a:sx n="188" d="100"/>
          <a:sy n="188" d="100"/>
        </p:scale>
        <p:origin x="65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1" d="100"/>
          <a:sy n="71" d="100"/>
        </p:scale>
        <p:origin x="-1740" y="-10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5" Type="http://schemas.openxmlformats.org/officeDocument/2006/relationships/image" Target="../media/image16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image" Target="../media/image24.e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emf"/><Relationship Id="rId1" Type="http://schemas.openxmlformats.org/officeDocument/2006/relationships/image" Target="../media/image3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6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569" tIns="45785" rIns="91569" bIns="4578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22738" y="0"/>
            <a:ext cx="3206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569" tIns="45785" rIns="91569" bIns="4578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56700"/>
            <a:ext cx="3206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569" tIns="45785" rIns="91569" bIns="4578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22738" y="9156700"/>
            <a:ext cx="320675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569" tIns="45785" rIns="91569" bIns="4578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5DB7DEF9-777B-4B1E-A07B-0087096F58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16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9" tIns="45785" rIns="91569" bIns="4578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9" tIns="45785" rIns="91569" bIns="4578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endParaRPr lang="en-US"/>
          </a:p>
        </p:txBody>
      </p:sp>
      <p:sp>
        <p:nvSpPr>
          <p:cNvPr id="839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39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9" tIns="45785" rIns="91569" bIns="45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39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9" tIns="45785" rIns="91569" bIns="4578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endParaRPr lang="en-US"/>
          </a:p>
        </p:txBody>
      </p:sp>
      <p:sp>
        <p:nvSpPr>
          <p:cNvPr id="839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9" tIns="45785" rIns="91569" bIns="4578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fld id="{8DDD206A-3B1B-4D85-A624-2AFA617A6BD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45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61963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23925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87475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49438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  <a:ln/>
        </p:spPr>
        <p:txBody>
          <a:bodyPr/>
          <a:lstStyle/>
          <a:p>
            <a:fld id="{9BD45EA3-444E-4109-A2F1-01E89CB098B9}" type="slidenum">
              <a:rPr lang="en-US"/>
              <a:pPr/>
              <a:t>1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002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222A85-B623-43EB-806B-0F6389A1F303}" type="slidenum">
              <a:rPr lang="en-US"/>
              <a:pPr/>
              <a:t>12</a:t>
            </a:fld>
            <a:endParaRPr lang="en-US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050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99143E-8A73-4143-AFB8-0605EA00495F}" type="slidenum">
              <a:rPr lang="en-US"/>
              <a:pPr/>
              <a:t>13</a:t>
            </a:fld>
            <a:endParaRPr lang="en-US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0850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B6B5EA-908A-4D95-8DE7-AABAC95B416F}" type="slidenum">
              <a:rPr lang="en-US"/>
              <a:pPr/>
              <a:t>14</a:t>
            </a:fld>
            <a:endParaRPr lang="en-US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8476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48870D-BC9C-4B7A-892D-AAFC607081A0}" type="slidenum">
              <a:rPr lang="en-US"/>
              <a:pPr/>
              <a:t>15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87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2D544F-88F2-4348-B158-414249EAD670}" type="slidenum">
              <a:rPr lang="en-US"/>
              <a:pPr/>
              <a:t>16</a:t>
            </a:fld>
            <a:endParaRPr lang="en-US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104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4E57F4-80B7-47CA-8A2D-043C0F8586EB}" type="slidenum">
              <a:rPr lang="en-US"/>
              <a:pPr/>
              <a:t>17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8918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F53BD-D717-4C4B-853D-AC37FD8BC0B6}" type="slidenum">
              <a:rPr lang="en-US"/>
              <a:pPr/>
              <a:t>18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6988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F53BD-D717-4C4B-853D-AC37FD8BC0B6}" type="slidenum">
              <a:rPr lang="en-US"/>
              <a:pPr/>
              <a:t>19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0218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6F53BD-D717-4C4B-853D-AC37FD8BC0B6}" type="slidenum">
              <a:rPr lang="en-US"/>
              <a:pPr/>
              <a:t>20</a:t>
            </a:fld>
            <a:endParaRPr lang="en-US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7847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035AE4-AB81-4534-BDB4-72D5C3BA11A2}" type="slidenum">
              <a:rPr lang="en-US"/>
              <a:pPr/>
              <a:t>24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2976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ABF843-9D26-400F-A3CF-16C3938B94BB}" type="slidenum">
              <a:rPr lang="en-US"/>
              <a:pPr/>
              <a:t>3</a:t>
            </a:fld>
            <a:endParaRPr lang="en-US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5065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0AD926-8633-4C46-A91C-A577AE0C38CD}" type="slidenum">
              <a:rPr lang="en-US"/>
              <a:pPr/>
              <a:t>25</a:t>
            </a:fld>
            <a:endParaRPr lang="en-US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89210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DC9010-259F-4292-BA81-F635B395DA2B}" type="slidenum">
              <a:rPr lang="en-US"/>
              <a:pPr/>
              <a:t>26</a:t>
            </a:fld>
            <a:endParaRPr 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3721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DD206A-3B1B-4D85-A624-2AFA617A6BD8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0627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A4E627-30CC-4E75-A435-790CC364B7C1}" type="slidenum">
              <a:rPr lang="en-US"/>
              <a:pPr/>
              <a:t>4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75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C6C155-CF1F-45A9-ADE9-61127F4F260C}" type="slidenum">
              <a:rPr lang="en-US"/>
              <a:pPr/>
              <a:t>6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064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60C9C9-21DA-4FC4-9875-909C376D96E5}" type="slidenum">
              <a:rPr lang="en-US"/>
              <a:pPr/>
              <a:t>7</a:t>
            </a:fld>
            <a:endParaRPr lang="en-US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5909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68454B-E1E8-4A52-B14A-9125E426E2FB}" type="slidenum">
              <a:rPr lang="en-US"/>
              <a:pPr/>
              <a:t>8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3462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6C8BFC-A0C0-416E-9B39-21AA79B9EC61}" type="slidenum">
              <a:rPr lang="en-US"/>
              <a:pPr/>
              <a:t>9</a:t>
            </a:fld>
            <a:endParaRPr lang="en-US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78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70415CF-5092-4969-9119-5E6BA6D71DE1}" type="slidenum">
              <a:rPr lang="en-US"/>
              <a:pPr/>
              <a:t>10</a:t>
            </a:fld>
            <a:endParaRPr lang="en-US"/>
          </a:p>
        </p:txBody>
      </p:sp>
      <p:sp>
        <p:nvSpPr>
          <p:cNvPr id="106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9370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74355E-7BE8-4B3E-9E08-036C5AAB790E}" type="slidenum">
              <a:rPr lang="en-US"/>
              <a:pPr/>
              <a:t>11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656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6B0D9-72DE-4DA9-B21D-B8848FC5F23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90DB4-DF6F-4271-A593-7363A182CE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64D4-EE80-4991-A449-95F00A1AF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620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30200" y="6248400"/>
            <a:ext cx="1897063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48000" y="6477000"/>
            <a:ext cx="2844800" cy="38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Copyright © 2005 -  Norman L. Jones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3538" y="6248400"/>
            <a:ext cx="1897062" cy="457200"/>
          </a:xfrm>
        </p:spPr>
        <p:txBody>
          <a:bodyPr/>
          <a:lstStyle>
            <a:lvl1pPr>
              <a:defRPr/>
            </a:lvl1pPr>
          </a:lstStyle>
          <a:p>
            <a:fld id="{D4601EBD-23C7-4F39-9E37-C2BBD96A78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09DA2-A715-4DAD-8C40-CB028B5033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736237-21C9-44F6-B354-19483B5275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2005 -  Norman L. Jones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F278-3C93-4BA0-8E71-E17F2FE79C5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2005 -  Norman L. Jones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2AF68-7C80-4337-BCB3-01248B5A538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2005 -  Norman L. Jones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7D776-5F2D-4A6D-8195-0951B90CF1F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2005 -  Norman L. Jones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62A4-AC56-443A-AD2C-D50541EA37F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Copyright © 2005 -  Norman L. Jones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24020-DA52-4C0E-BBC7-A253B79983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/>
              <a:t>Copyright © 2005 -  Norman L. Jones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28CB9ED-26E2-4D7E-A07F-7A12E026CB0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/>
              <a:t>Copyright © 2005 -  Norman L. Jones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20BFA2-816C-4DCE-A643-8DFFA0AF91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3.emf"/><Relationship Id="rId4" Type="http://schemas.openxmlformats.org/officeDocument/2006/relationships/oleObject" Target="../embeddings/oleObject16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.bin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25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24.emf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6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1.bin"/><Relationship Id="rId5" Type="http://schemas.openxmlformats.org/officeDocument/2006/relationships/image" Target="../media/image30.emf"/><Relationship Id="rId4" Type="http://schemas.openxmlformats.org/officeDocument/2006/relationships/oleObject" Target="../embeddings/oleObject20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32.emf"/><Relationship Id="rId4" Type="http://schemas.openxmlformats.org/officeDocument/2006/relationships/oleObject" Target="../embeddings/oleObject22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3.emf"/><Relationship Id="rId4" Type="http://schemas.openxmlformats.org/officeDocument/2006/relationships/oleObject" Target="../embeddings/oleObject23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34.emf"/><Relationship Id="rId4" Type="http://schemas.openxmlformats.org/officeDocument/2006/relationships/oleObject" Target="../embeddings/oleObject24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5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2.png"/><Relationship Id="rId5" Type="http://schemas.openxmlformats.org/officeDocument/2006/relationships/image" Target="../media/image41.emf"/><Relationship Id="rId4" Type="http://schemas.openxmlformats.org/officeDocument/2006/relationships/oleObject" Target="../embeddings/oleObject26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wmf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12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6.wmf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13.wmf"/><Relationship Id="rId12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5.wmf"/><Relationship Id="rId5" Type="http://schemas.openxmlformats.org/officeDocument/2006/relationships/image" Target="../media/image12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Model Calibration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CE EN 547 – BRIGHAM YOUNG UNIVERSITY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 Points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2133600"/>
          </a:xfrm>
        </p:spPr>
        <p:txBody>
          <a:bodyPr/>
          <a:lstStyle/>
          <a:p>
            <a:r>
              <a:rPr lang="en-US" dirty="0"/>
              <a:t>Primarily used for head values observed in monitoring wells</a:t>
            </a:r>
          </a:p>
          <a:p>
            <a:r>
              <a:rPr lang="en-US" dirty="0"/>
              <a:t>Points are contained in an “Observation Coverage” in the Map module</a:t>
            </a:r>
          </a:p>
        </p:txBody>
      </p:sp>
      <p:pic>
        <p:nvPicPr>
          <p:cNvPr id="14336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419600"/>
            <a:ext cx="211455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5800" y="3886200"/>
            <a:ext cx="3505200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600"/>
              <a:t>Observation Coverage Setup</a:t>
            </a:r>
          </a:p>
        </p:txBody>
      </p:sp>
      <p:pic>
        <p:nvPicPr>
          <p:cNvPr id="1413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1600200"/>
            <a:ext cx="4953000" cy="4953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Right Arrow 4"/>
          <p:cNvSpPr/>
          <p:nvPr/>
        </p:nvSpPr>
        <p:spPr>
          <a:xfrm>
            <a:off x="685800" y="5562600"/>
            <a:ext cx="1447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 rot="10800000">
            <a:off x="6172200" y="2971800"/>
            <a:ext cx="1447800" cy="609600"/>
          </a:xfrm>
          <a:prstGeom prst="rightArrow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Observation Point Properties</a:t>
            </a:r>
          </a:p>
        </p:txBody>
      </p:sp>
      <p:pic>
        <p:nvPicPr>
          <p:cNvPr id="139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133600"/>
            <a:ext cx="8628063" cy="3857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3619500"/>
            <a:ext cx="5876925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Importing Calibration Points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7724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Can be entered/organized in spreadsheet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Import options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Save to *.txt file and open using </a:t>
            </a:r>
            <a:r>
              <a:rPr lang="en-US" sz="2000" i="1" dirty="0"/>
              <a:t>Text Import Wizard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Cut and paste directly to </a:t>
            </a:r>
            <a:r>
              <a:rPr lang="en-US" sz="2000" i="1" dirty="0"/>
              <a:t>Properties</a:t>
            </a:r>
            <a:r>
              <a:rPr lang="en-US" sz="2000" dirty="0"/>
              <a:t> dialog</a:t>
            </a:r>
          </a:p>
        </p:txBody>
      </p:sp>
      <p:sp>
        <p:nvSpPr>
          <p:cNvPr id="8" name="Right Arrow 7"/>
          <p:cNvSpPr/>
          <p:nvPr/>
        </p:nvSpPr>
        <p:spPr>
          <a:xfrm rot="16200000">
            <a:off x="2552700" y="6210299"/>
            <a:ext cx="457200" cy="3810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 rot="16200000">
            <a:off x="3314700" y="6210299"/>
            <a:ext cx="457200" cy="3810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6200000">
            <a:off x="5219700" y="6210300"/>
            <a:ext cx="457200" cy="381000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15000" y="6397823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cs typeface="Calibri" pitchFamily="34" charset="0"/>
              </a:rPr>
              <a:t>Required. All other columns are optional.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Calibration Targets</a:t>
            </a:r>
          </a:p>
        </p:txBody>
      </p:sp>
      <p:graphicFrame>
        <p:nvGraphicFramePr>
          <p:cNvPr id="38919" name="Object 7"/>
          <p:cNvGraphicFramePr>
            <a:graphicFrameLocks noChangeAspect="1"/>
          </p:cNvGraphicFramePr>
          <p:nvPr/>
        </p:nvGraphicFramePr>
        <p:xfrm>
          <a:off x="609600" y="2286000"/>
          <a:ext cx="7972915" cy="350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30" name="Visio" r:id="rId4" imgW="5461811" imgH="2297619" progId="Visio.Drawing.11">
                  <p:embed/>
                </p:oleObj>
              </mc:Choice>
              <mc:Fallback>
                <p:oleObj name="Visio" r:id="rId4" imgW="5461811" imgH="2297619" progId="Visio.Drawing.11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2286000"/>
                        <a:ext cx="7972915" cy="350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Magnitude of Error</a:t>
            </a:r>
          </a:p>
        </p:txBody>
      </p:sp>
      <p:graphicFrame>
        <p:nvGraphicFramePr>
          <p:cNvPr id="131075" name="Object 1027"/>
          <p:cNvGraphicFramePr>
            <a:graphicFrameLocks noChangeAspect="1"/>
          </p:cNvGraphicFramePr>
          <p:nvPr/>
        </p:nvGraphicFramePr>
        <p:xfrm>
          <a:off x="1828800" y="3299550"/>
          <a:ext cx="756033" cy="31728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08" name="Visio" r:id="rId4" imgW="581722" imgH="2437904" progId="Visio.Drawing.11">
                  <p:embed/>
                </p:oleObj>
              </mc:Choice>
              <mc:Fallback>
                <p:oleObj name="Visio" r:id="rId4" imgW="581722" imgH="2437904" progId="Visio.Drawing.11">
                  <p:embed/>
                  <p:pic>
                    <p:nvPicPr>
                      <p:cNvPr id="0" name="Picture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0" y="3299550"/>
                        <a:ext cx="756033" cy="31728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6" name="Object 1028"/>
          <p:cNvGraphicFramePr>
            <a:graphicFrameLocks noChangeAspect="1"/>
          </p:cNvGraphicFramePr>
          <p:nvPr/>
        </p:nvGraphicFramePr>
        <p:xfrm>
          <a:off x="4111817" y="2803793"/>
          <a:ext cx="685800" cy="3668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09" name="Visio" r:id="rId6" imgW="527453" imgH="2819152" progId="Visio.Drawing.11">
                  <p:embed/>
                </p:oleObj>
              </mc:Choice>
              <mc:Fallback>
                <p:oleObj name="Visio" r:id="rId6" imgW="527453" imgH="2819152" progId="Visio.Drawing.11">
                  <p:embed/>
                  <p:pic>
                    <p:nvPicPr>
                      <p:cNvPr id="0" name="Picture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1817" y="2803793"/>
                        <a:ext cx="685800" cy="366861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1077" name="Object 1029"/>
          <p:cNvGraphicFramePr>
            <a:graphicFrameLocks noChangeAspect="1"/>
          </p:cNvGraphicFramePr>
          <p:nvPr/>
        </p:nvGraphicFramePr>
        <p:xfrm>
          <a:off x="6324600" y="1828800"/>
          <a:ext cx="990600" cy="4643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110" name="Visio" r:id="rId8" imgW="756596" imgH="3595451" progId="Visio.Drawing.11">
                  <p:embed/>
                </p:oleObj>
              </mc:Choice>
              <mc:Fallback>
                <p:oleObj name="Visio" r:id="rId8" imgW="756596" imgH="3595451" progId="Visio.Drawing.11">
                  <p:embed/>
                  <p:pic>
                    <p:nvPicPr>
                      <p:cNvPr id="0" name="Picture 10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1828800"/>
                        <a:ext cx="990600" cy="464361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/>
          <a:lstStyle/>
          <a:p>
            <a:r>
              <a:rPr lang="en-US" dirty="0"/>
              <a:t>Calibration Statistics Plots</a:t>
            </a: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3200400" cy="2057400"/>
          </a:xfrm>
        </p:spPr>
        <p:txBody>
          <a:bodyPr/>
          <a:lstStyle/>
          <a:p>
            <a:r>
              <a:rPr lang="en-US" sz="2800" dirty="0"/>
              <a:t>Click on </a:t>
            </a:r>
            <a:r>
              <a:rPr lang="en-US" sz="2800" i="1" dirty="0"/>
              <a:t>Create Plot</a:t>
            </a:r>
            <a:r>
              <a:rPr lang="en-US" sz="2800" dirty="0"/>
              <a:t> macro</a:t>
            </a:r>
          </a:p>
          <a:p>
            <a:r>
              <a:rPr lang="en-US" sz="2800" dirty="0"/>
              <a:t>Select plot type</a:t>
            </a:r>
          </a:p>
        </p:txBody>
      </p:sp>
      <p:pic>
        <p:nvPicPr>
          <p:cNvPr id="43021" name="Picture 1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2438400"/>
            <a:ext cx="350838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09462" y="1828800"/>
            <a:ext cx="4663832" cy="34819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200" y="3657600"/>
            <a:ext cx="3570848" cy="2823885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Observations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75191"/>
            <a:ext cx="4876800" cy="4625609"/>
          </a:xfrm>
        </p:spPr>
        <p:txBody>
          <a:bodyPr/>
          <a:lstStyle/>
          <a:p>
            <a:r>
              <a:rPr lang="en-US" dirty="0"/>
              <a:t>Represents</a:t>
            </a:r>
          </a:p>
          <a:p>
            <a:pPr lvl="1"/>
            <a:r>
              <a:rPr lang="en-US" dirty="0"/>
              <a:t>Gain/loss in streams</a:t>
            </a:r>
          </a:p>
          <a:p>
            <a:pPr lvl="1"/>
            <a:r>
              <a:rPr lang="en-US" dirty="0"/>
              <a:t>Gain/loss in reservoirs and lakes</a:t>
            </a:r>
          </a:p>
          <a:p>
            <a:r>
              <a:rPr lang="en-US" dirty="0"/>
              <a:t>If flow observations are not included, the solution may be </a:t>
            </a:r>
            <a:r>
              <a:rPr lang="en-US" b="1" dirty="0"/>
              <a:t>non-unique</a:t>
            </a:r>
          </a:p>
          <a:p>
            <a:endParaRPr lang="en-US" dirty="0"/>
          </a:p>
        </p:txBody>
      </p:sp>
      <p:graphicFrame>
        <p:nvGraphicFramePr>
          <p:cNvPr id="166913" name="Object 1"/>
          <p:cNvGraphicFramePr>
            <a:graphicFrameLocks noChangeAspect="1"/>
          </p:cNvGraphicFramePr>
          <p:nvPr/>
        </p:nvGraphicFramePr>
        <p:xfrm>
          <a:off x="6019800" y="1905000"/>
          <a:ext cx="2895600" cy="16988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5" name="Visio" r:id="rId4" imgW="6510389" imgH="3816011" progId="Visio.Drawing.11">
                  <p:embed/>
                </p:oleObj>
              </mc:Choice>
              <mc:Fallback>
                <p:oleObj name="Visio" r:id="rId4" imgW="6510389" imgH="3816011" progId="Visio.Drawing.11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905000"/>
                        <a:ext cx="2895600" cy="16988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14" name="Object 2"/>
          <p:cNvGraphicFramePr>
            <a:graphicFrameLocks noChangeAspect="1"/>
          </p:cNvGraphicFramePr>
          <p:nvPr/>
        </p:nvGraphicFramePr>
        <p:xfrm>
          <a:off x="6019800" y="4267200"/>
          <a:ext cx="2883922" cy="1707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6" name="Visio" r:id="rId6" imgW="6510389" imgH="3855336" progId="Visio.Drawing.11">
                  <p:embed/>
                </p:oleObj>
              </mc:Choice>
              <mc:Fallback>
                <p:oleObj name="Visio" r:id="rId6" imgW="6510389" imgH="3855336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4267200"/>
                        <a:ext cx="2883922" cy="1707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162800" y="3581400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+Q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239000" y="5949746"/>
            <a:ext cx="838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  <a:cs typeface="Calibri" pitchFamily="34" charset="0"/>
              </a:rPr>
              <a:t>-Q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819" name="Object 3"/>
          <p:cNvGraphicFramePr>
            <a:graphicFrameLocks noChangeAspect="1"/>
          </p:cNvGraphicFramePr>
          <p:nvPr/>
        </p:nvGraphicFramePr>
        <p:xfrm>
          <a:off x="1143000" y="3124200"/>
          <a:ext cx="6127750" cy="3189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30" name="Visio" r:id="rId4" imgW="6127223" imgH="3189603" progId="Visio.Drawing.11">
                  <p:embed/>
                </p:oleObj>
              </mc:Choice>
              <mc:Fallback>
                <p:oleObj name="Visio" r:id="rId4" imgW="6127223" imgH="3189603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124200"/>
                        <a:ext cx="6127750" cy="3189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Uniqueness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000" y="1676400"/>
            <a:ext cx="762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itchFamily="34" charset="0"/>
              </a:rPr>
              <a:t>Consider a model of a basin where the only input is recharge.  Water leaves system through stream and spec. head boundary.  Main parameters are recharge and K.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838200" y="4418012"/>
            <a:ext cx="7088982" cy="534988"/>
            <a:chOff x="761206" y="4419600"/>
            <a:chExt cx="7088982" cy="534988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762000" y="4953000"/>
              <a:ext cx="7086600" cy="1588"/>
            </a:xfrm>
            <a:prstGeom prst="line">
              <a:avLst/>
            </a:prstGeom>
            <a:ln w="28575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5400000" flipH="1" flipV="1">
              <a:off x="495117" y="4686117"/>
              <a:ext cx="53376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H="1" flipV="1">
              <a:off x="7582511" y="4685689"/>
              <a:ext cx="533766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TextBox 19"/>
          <p:cNvSpPr txBox="1"/>
          <p:nvPr/>
        </p:nvSpPr>
        <p:spPr>
          <a:xfrm>
            <a:off x="7086600" y="5074384"/>
            <a:ext cx="17526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alibri" pitchFamily="34" charset="0"/>
              </a:rPr>
              <a:t>Let’s look at cross section through main axis of site (next slide)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Uniqueness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4648200"/>
            <a:ext cx="7924800" cy="19812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Calibration is achieved by adjusting parameters so that the water table raises or lowers until it fits the head observations</a:t>
            </a:r>
          </a:p>
          <a:p>
            <a:r>
              <a:rPr lang="en-US" dirty="0"/>
              <a:t>In order to lower water table:</a:t>
            </a:r>
          </a:p>
          <a:p>
            <a:pPr lvl="1"/>
            <a:r>
              <a:rPr lang="en-US" dirty="0"/>
              <a:t>Increase K (water leaves system more rapidly)</a:t>
            </a:r>
          </a:p>
          <a:p>
            <a:pPr lvl="1"/>
            <a:r>
              <a:rPr lang="en-US" dirty="0"/>
              <a:t>Reduce Recharge (less water entering system)</a:t>
            </a:r>
          </a:p>
          <a:p>
            <a:r>
              <a:rPr lang="en-US" dirty="0"/>
              <a:t>In order to raise water table:</a:t>
            </a:r>
          </a:p>
          <a:p>
            <a:pPr lvl="1"/>
            <a:r>
              <a:rPr lang="en-US" dirty="0"/>
              <a:t>Decrease K (causes water to mound)</a:t>
            </a:r>
          </a:p>
          <a:p>
            <a:pPr lvl="1"/>
            <a:r>
              <a:rPr lang="en-US" dirty="0"/>
              <a:t>Increase Recharge (causes water to mound)</a:t>
            </a:r>
          </a:p>
        </p:txBody>
      </p:sp>
      <p:graphicFrame>
        <p:nvGraphicFramePr>
          <p:cNvPr id="163843" name="Object 3"/>
          <p:cNvGraphicFramePr>
            <a:graphicFrameLocks noChangeAspect="1"/>
          </p:cNvGraphicFramePr>
          <p:nvPr/>
        </p:nvGraphicFramePr>
        <p:xfrm>
          <a:off x="685800" y="1676400"/>
          <a:ext cx="7543800" cy="28380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54" name="Visio" r:id="rId4" imgW="6232417" imgH="2344081" progId="Visio.Drawing.11">
                  <p:embed/>
                </p:oleObj>
              </mc:Choice>
              <mc:Fallback>
                <p:oleObj name="Visio" r:id="rId4" imgW="6232417" imgH="2344081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676400"/>
                        <a:ext cx="7543800" cy="28380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4FE4F7-BB4D-2341-BCDB-6D1E3BD70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C550F-537D-2549-BFB6-FEDB64F71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the role that calibration plays in the modeling process</a:t>
            </a:r>
          </a:p>
          <a:p>
            <a:r>
              <a:rPr lang="en-US" dirty="0"/>
              <a:t>Be familiar with both manual and automated approaches to model calibration</a:t>
            </a:r>
          </a:p>
          <a:p>
            <a:r>
              <a:rPr lang="en-US" dirty="0"/>
              <a:t>Understand the various error norms used to to quantify calibration</a:t>
            </a:r>
          </a:p>
          <a:p>
            <a:r>
              <a:rPr lang="en-US" dirty="0"/>
              <a:t>Understand the concept of model uniqueness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8034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Uniqueness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3810000"/>
            <a:ext cx="7772400" cy="28194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Looking at head observations only, calibration can be achieved via:</a:t>
            </a:r>
          </a:p>
          <a:p>
            <a:pPr lvl="1"/>
            <a:r>
              <a:rPr lang="en-US" dirty="0"/>
              <a:t>Low K, low recharge</a:t>
            </a:r>
          </a:p>
          <a:p>
            <a:pPr lvl="1"/>
            <a:r>
              <a:rPr lang="en-US" dirty="0"/>
              <a:t>High K, high recharge</a:t>
            </a:r>
          </a:p>
          <a:p>
            <a:r>
              <a:rPr lang="en-US" dirty="0"/>
              <a:t>Theoretically, there are an infinite number of combinations of recharge/K that will “calibrate” the model</a:t>
            </a:r>
          </a:p>
        </p:txBody>
      </p:sp>
      <p:graphicFrame>
        <p:nvGraphicFramePr>
          <p:cNvPr id="164867" name="Object 3"/>
          <p:cNvGraphicFramePr>
            <a:graphicFrameLocks noChangeAspect="1"/>
          </p:cNvGraphicFramePr>
          <p:nvPr/>
        </p:nvGraphicFramePr>
        <p:xfrm>
          <a:off x="1295400" y="1722437"/>
          <a:ext cx="6232525" cy="1935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78" name="Visio" r:id="rId4" imgW="6232417" imgH="1935654" progId="Visio.Drawing.11">
                  <p:embed/>
                </p:oleObj>
              </mc:Choice>
              <mc:Fallback>
                <p:oleObj name="Visio" r:id="rId4" imgW="6232417" imgH="1935654" progId="Visio.Drawing.11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22437"/>
                        <a:ext cx="6232525" cy="1935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 Uniqueness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2057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If we include a flow observation for the stream, we eliminate one unknown/degree of freedom from the system since the </a:t>
            </a:r>
            <a:r>
              <a:rPr lang="en-US" b="1" dirty="0"/>
              <a:t>recharge</a:t>
            </a:r>
            <a:r>
              <a:rPr lang="en-US" dirty="0"/>
              <a:t> then becomes fixed.</a:t>
            </a:r>
          </a:p>
          <a:p>
            <a:r>
              <a:rPr lang="en-US" dirty="0"/>
              <a:t>The only remaining unknown is then the hydraulic conductivity (</a:t>
            </a:r>
            <a:r>
              <a:rPr lang="en-US" b="1" dirty="0"/>
              <a:t>K</a:t>
            </a:r>
            <a:r>
              <a:rPr lang="en-US" dirty="0"/>
              <a:t>) and the number of combinations of parameters resulting in “calibration” is drastically reduced</a:t>
            </a:r>
          </a:p>
        </p:txBody>
      </p:sp>
      <p:graphicFrame>
        <p:nvGraphicFramePr>
          <p:cNvPr id="165892" name="Object 4"/>
          <p:cNvGraphicFramePr>
            <a:graphicFrameLocks noChangeAspect="1"/>
          </p:cNvGraphicFramePr>
          <p:nvPr/>
        </p:nvGraphicFramePr>
        <p:xfrm>
          <a:off x="838200" y="1828800"/>
          <a:ext cx="7607871" cy="2362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03" name="Visio" r:id="rId3" imgW="6232417" imgH="1935654" progId="Visio.Drawing.11">
                  <p:embed/>
                </p:oleObj>
              </mc:Choice>
              <mc:Fallback>
                <p:oleObj name="Visio" r:id="rId3" imgW="6232417" imgH="1935654" progId="Visio.Drawing.11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828800"/>
                        <a:ext cx="7607871" cy="2362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</a:t>
            </a:r>
          </a:p>
        </p:txBody>
      </p:sp>
      <p:pic>
        <p:nvPicPr>
          <p:cNvPr id="182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52600"/>
            <a:ext cx="336232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822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1676399"/>
            <a:ext cx="3257550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819400" y="5638799"/>
            <a:ext cx="19812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/>
              <a:t>K=0.8</a:t>
            </a:r>
          </a:p>
          <a:p>
            <a:r>
              <a:rPr lang="en-US" sz="1800" dirty="0"/>
              <a:t>R=0.0012</a:t>
            </a:r>
          </a:p>
          <a:p>
            <a:r>
              <a:rPr lang="en-US" sz="1800" dirty="0"/>
              <a:t>Error (SSWR) = 142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0" y="5638799"/>
            <a:ext cx="19812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/>
              <a:t>K=0.2</a:t>
            </a:r>
          </a:p>
          <a:p>
            <a:r>
              <a:rPr lang="en-US" sz="1800" dirty="0"/>
              <a:t>R=0.0003</a:t>
            </a:r>
          </a:p>
          <a:p>
            <a:r>
              <a:rPr lang="en-US" sz="1800" dirty="0"/>
              <a:t>Error (SSWR) = 157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33800" y="1685923"/>
            <a:ext cx="1524000" cy="120032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In both cases, R is fixed and K is allowed to vary.</a:t>
            </a:r>
          </a:p>
        </p:txBody>
      </p:sp>
    </p:spTree>
    <p:extLst>
      <p:ext uri="{BB962C8B-B14F-4D97-AF65-F5344CB8AC3E}">
        <p14:creationId xmlns:p14="http://schemas.microsoft.com/office/powerpoint/2010/main" val="14502372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Example, cont.</a:t>
            </a:r>
          </a:p>
        </p:txBody>
      </p:sp>
      <p:pic>
        <p:nvPicPr>
          <p:cNvPr id="183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328612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0" y="1752600"/>
            <a:ext cx="3505200" cy="92333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In this case, we add a flow observation to the river network and solve again for K and R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457700" y="5177134"/>
            <a:ext cx="4000500" cy="9233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/>
              <a:t>K=0.42</a:t>
            </a:r>
          </a:p>
          <a:p>
            <a:r>
              <a:rPr lang="en-US" sz="1800" dirty="0"/>
              <a:t>R=0.00067</a:t>
            </a:r>
          </a:p>
          <a:p>
            <a:r>
              <a:rPr lang="en-US" sz="1800" dirty="0"/>
              <a:t>Error (SSWR) = 125 (including flow error)</a:t>
            </a:r>
          </a:p>
        </p:txBody>
      </p:sp>
    </p:spTree>
    <p:extLst>
      <p:ext uri="{BB962C8B-B14F-4D97-AF65-F5344CB8AC3E}">
        <p14:creationId xmlns:p14="http://schemas.microsoft.com/office/powerpoint/2010/main" val="16193014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Observed Flows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3400" y="1828800"/>
            <a:ext cx="3810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itchFamily="34" charset="0"/>
                <a:cs typeface="Calibri" pitchFamily="34" charset="0"/>
              </a:rPr>
              <a:t>Assigned to arcs and polygons in source/sink coverage</a:t>
            </a:r>
          </a:p>
        </p:txBody>
      </p:sp>
      <p:pic>
        <p:nvPicPr>
          <p:cNvPr id="17817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828800"/>
            <a:ext cx="384810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ight Arrow 7"/>
          <p:cNvSpPr/>
          <p:nvPr/>
        </p:nvSpPr>
        <p:spPr>
          <a:xfrm rot="10800000">
            <a:off x="7391400" y="2438400"/>
            <a:ext cx="1143000" cy="685800"/>
          </a:xfrm>
          <a:prstGeom prst="rightArrow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817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4343400"/>
            <a:ext cx="6113463" cy="2272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r>
              <a:rPr lang="en-US"/>
              <a:t>Arc Groups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idx="1"/>
          </p:nvPr>
        </p:nvSpPr>
        <p:spPr>
          <a:xfrm>
            <a:off x="255587" y="1905000"/>
            <a:ext cx="3962400" cy="1828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/>
              <a:t>Observed flows may span multiple arcs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Arc group must be defined so that computed flow is summed correctly</a:t>
            </a:r>
          </a:p>
        </p:txBody>
      </p:sp>
      <p:graphicFrame>
        <p:nvGraphicFramePr>
          <p:cNvPr id="133120" name="Object 0"/>
          <p:cNvGraphicFramePr>
            <a:graphicFrameLocks noChangeAspect="1"/>
          </p:cNvGraphicFramePr>
          <p:nvPr/>
        </p:nvGraphicFramePr>
        <p:xfrm>
          <a:off x="4217987" y="2514600"/>
          <a:ext cx="4087813" cy="3457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31" name="Visio" r:id="rId4" imgW="4087294" imgH="3458040" progId="Visio.Drawing.11">
                  <p:embed/>
                </p:oleObj>
              </mc:Choice>
              <mc:Fallback>
                <p:oleObj name="Visio" r:id="rId4" imgW="4087294" imgH="3458040" progId="Visio.Drawing.11">
                  <p:embed/>
                  <p:pic>
                    <p:nvPicPr>
                      <p:cNvPr id="0" name="Picture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7987" y="2514600"/>
                        <a:ext cx="4087813" cy="3457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84187" y="4038600"/>
            <a:ext cx="3048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Create Group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Select arcs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Select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Create Arc Group</a:t>
            </a:r>
            <a:endParaRPr lang="en-US" sz="18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Assign Flow</a:t>
            </a:r>
          </a:p>
          <a:p>
            <a:pPr lvl="1"/>
            <a:r>
              <a:rPr lang="en-US" sz="1800" dirty="0">
                <a:latin typeface="Calibri" pitchFamily="34" charset="0"/>
                <a:cs typeface="Calibri" pitchFamily="34" charset="0"/>
              </a:rPr>
              <a:t>Select with 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Select Arc Group</a:t>
            </a:r>
            <a:r>
              <a:rPr lang="en-US" sz="1800" dirty="0">
                <a:latin typeface="Calibri" pitchFamily="34" charset="0"/>
                <a:cs typeface="Calibri" pitchFamily="34" charset="0"/>
              </a:rPr>
              <a:t> tool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60587" y="5638800"/>
            <a:ext cx="609600" cy="609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Displaying Computed Flows</a:t>
            </a:r>
          </a:p>
        </p:txBody>
      </p:sp>
      <p:pic>
        <p:nvPicPr>
          <p:cNvPr id="1904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828800"/>
            <a:ext cx="5470467" cy="42576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Right Arrow 6"/>
          <p:cNvSpPr/>
          <p:nvPr/>
        </p:nvSpPr>
        <p:spPr>
          <a:xfrm rot="13314542">
            <a:off x="5182298" y="5995530"/>
            <a:ext cx="990600" cy="609600"/>
          </a:xfrm>
          <a:prstGeom prst="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553200" y="3505200"/>
            <a:ext cx="2209800" cy="193899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Selecting object displays flow</a:t>
            </a:r>
          </a:p>
          <a:p>
            <a:pPr algn="ctr"/>
            <a:endParaRPr lang="en-US" dirty="0">
              <a:latin typeface="Calibri" pitchFamily="34" charset="0"/>
              <a:cs typeface="Calibri" pitchFamily="34" charset="0"/>
            </a:endParaRPr>
          </a:p>
          <a:p>
            <a:pPr algn="ctr"/>
            <a:r>
              <a:rPr lang="en-US" dirty="0">
                <a:latin typeface="Calibri" pitchFamily="34" charset="0"/>
                <a:cs typeface="Calibri" pitchFamily="34" charset="0"/>
              </a:rPr>
              <a:t>Multi-select for total flow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Comprehensive Error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3581400" cy="4625609"/>
          </a:xfrm>
        </p:spPr>
        <p:txBody>
          <a:bodyPr/>
          <a:lstStyle/>
          <a:p>
            <a:r>
              <a:rPr lang="en-US" dirty="0"/>
              <a:t>Right-click on solution folder in Project Explorer window</a:t>
            </a:r>
          </a:p>
          <a:p>
            <a:r>
              <a:rPr lang="en-US" dirty="0"/>
              <a:t>Select Properties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1676400"/>
            <a:ext cx="3810000" cy="48761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10200" y="1676400"/>
            <a:ext cx="3352800" cy="302833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Symbol" pitchFamily="18" charset="2"/>
              <a:buNone/>
              <a:defRPr/>
            </a:pPr>
            <a:r>
              <a:rPr lang="en-US" dirty="0">
                <a:solidFill>
                  <a:schemeClr val="accent1">
                    <a:satMod val="150000"/>
                  </a:schemeClr>
                </a:solidFill>
              </a:rPr>
              <a:t>Calibration</a:t>
            </a:r>
            <a:endParaRPr lang="en-US" sz="4000" dirty="0">
              <a:solidFill>
                <a:schemeClr val="accent1">
                  <a:satMod val="150000"/>
                </a:schemeClr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74825"/>
            <a:ext cx="3352800" cy="4625975"/>
          </a:xfrm>
        </p:spPr>
        <p:txBody>
          <a:bodyPr>
            <a:normAutofit/>
          </a:bodyPr>
          <a:lstStyle/>
          <a:p>
            <a:r>
              <a:rPr lang="en-US" sz="2400" dirty="0"/>
              <a:t>Solution is computed by model</a:t>
            </a:r>
          </a:p>
          <a:p>
            <a:r>
              <a:rPr lang="en-US" sz="2400" dirty="0"/>
              <a:t>Simulated heads and flows are compared to field observed values</a:t>
            </a:r>
          </a:p>
          <a:p>
            <a:r>
              <a:rPr lang="en-US" sz="2400" dirty="0"/>
              <a:t>Input parameters (K, recharge, etc.) Are adjusted until model outputs match field observations</a:t>
            </a:r>
          </a:p>
        </p:txBody>
      </p:sp>
      <p:grpSp>
        <p:nvGrpSpPr>
          <p:cNvPr id="2" name="Group 3"/>
          <p:cNvGrpSpPr/>
          <p:nvPr/>
        </p:nvGrpSpPr>
        <p:grpSpPr>
          <a:xfrm>
            <a:off x="5791200" y="4414231"/>
            <a:ext cx="3124200" cy="523655"/>
            <a:chOff x="6400800" y="2659956"/>
            <a:chExt cx="3124200" cy="523655"/>
          </a:xfrm>
        </p:grpSpPr>
        <p:sp>
          <p:nvSpPr>
            <p:cNvPr id="5" name="Rectangle 4"/>
            <p:cNvSpPr/>
            <p:nvPr/>
          </p:nvSpPr>
          <p:spPr>
            <a:xfrm>
              <a:off x="6400800" y="2659956"/>
              <a:ext cx="1973966" cy="523655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ight Arrow 5"/>
            <p:cNvSpPr/>
            <p:nvPr/>
          </p:nvSpPr>
          <p:spPr>
            <a:xfrm flipH="1">
              <a:off x="8784763" y="2725413"/>
              <a:ext cx="740237" cy="392741"/>
            </a:xfrm>
            <a:prstGeom prst="rightArrow">
              <a:avLst/>
            </a:prstGeom>
            <a:solidFill>
              <a:srgbClr val="FF0000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3733800" y="2133600"/>
          <a:ext cx="4438925" cy="394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37" name="Visio" r:id="rId4" imgW="5210348" imgH="4632132" progId="Visio.Drawing.11">
                  <p:embed/>
                </p:oleObj>
              </mc:Choice>
              <mc:Fallback>
                <p:oleObj name="Visio" r:id="rId4" imgW="5210348" imgH="4632132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2133600"/>
                        <a:ext cx="4438925" cy="394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dirty="0"/>
              <a:t>Types of Calibration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828800"/>
            <a:ext cx="7772400" cy="3810000"/>
          </a:xfrm>
        </p:spPr>
        <p:txBody>
          <a:bodyPr/>
          <a:lstStyle/>
          <a:p>
            <a:r>
              <a:rPr lang="en-US" dirty="0"/>
              <a:t>Trial and error</a:t>
            </a:r>
          </a:p>
          <a:p>
            <a:pPr lvl="1"/>
            <a:r>
              <a:rPr lang="en-US" dirty="0"/>
              <a:t>Manually tweak inputs and re-run model</a:t>
            </a:r>
          </a:p>
          <a:p>
            <a:r>
              <a:rPr lang="en-US" dirty="0"/>
              <a:t>Automated parameter estimation</a:t>
            </a:r>
          </a:p>
          <a:p>
            <a:pPr lvl="1"/>
            <a:r>
              <a:rPr lang="en-US" dirty="0"/>
              <a:t>Optimization utility is used to adjust input parameters in a systematic fashion</a:t>
            </a:r>
          </a:p>
          <a:p>
            <a:pPr lvl="1"/>
            <a:r>
              <a:rPr lang="en-US" dirty="0"/>
              <a:t>PEST, UCODE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a model “calibrated”?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1"/>
            <a:ext cx="8229600" cy="2895600"/>
          </a:xfrm>
        </p:spPr>
        <p:txBody>
          <a:bodyPr>
            <a:normAutofit/>
          </a:bodyPr>
          <a:lstStyle/>
          <a:p>
            <a:r>
              <a:rPr lang="en-US" sz="2400" dirty="0"/>
              <a:t>We should not expect a perfect fit between simulated and observed values due to:</a:t>
            </a:r>
          </a:p>
          <a:p>
            <a:pPr lvl="1"/>
            <a:r>
              <a:rPr lang="en-US" sz="2000" dirty="0"/>
              <a:t>Measurement error</a:t>
            </a:r>
          </a:p>
          <a:p>
            <a:pPr lvl="1"/>
            <a:r>
              <a:rPr lang="en-US" sz="2000" dirty="0"/>
              <a:t>Simplifying assumptions</a:t>
            </a:r>
          </a:p>
          <a:p>
            <a:pPr lvl="1"/>
            <a:r>
              <a:rPr lang="en-US" sz="2000" dirty="0"/>
              <a:t>Uncertainty in inputs (river stages, estimated pumping rates, etc.</a:t>
            </a:r>
          </a:p>
          <a:p>
            <a:r>
              <a:rPr lang="en-US" sz="2400" dirty="0"/>
              <a:t>We generally try to get the simulated values within a certain “window” of the field observations:</a:t>
            </a:r>
          </a:p>
        </p:txBody>
      </p:sp>
      <p:graphicFrame>
        <p:nvGraphicFramePr>
          <p:cNvPr id="181250" name="Object 2"/>
          <p:cNvGraphicFramePr>
            <a:graphicFrameLocks noChangeAspect="1"/>
          </p:cNvGraphicFramePr>
          <p:nvPr/>
        </p:nvGraphicFramePr>
        <p:xfrm>
          <a:off x="1371600" y="4642070"/>
          <a:ext cx="5334000" cy="2139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1261" name="Visio" r:id="rId3" imgW="5389756" imgH="2161648" progId="Visio.Drawing.11">
                  <p:embed/>
                </p:oleObj>
              </mc:Choice>
              <mc:Fallback>
                <p:oleObj name="Visio" r:id="rId3" imgW="5389756" imgH="2161648" progId="Visio.Drawing.11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4642070"/>
                        <a:ext cx="5334000" cy="213972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Calibration Error Norms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772400" cy="4114800"/>
          </a:xfrm>
        </p:spPr>
        <p:txBody>
          <a:bodyPr/>
          <a:lstStyle/>
          <a:p>
            <a:r>
              <a:rPr lang="en-US" dirty="0"/>
              <a:t>Mean Error</a:t>
            </a:r>
          </a:p>
          <a:p>
            <a:pPr>
              <a:buFont typeface="Symbol" pitchFamily="18" charset="2"/>
              <a:buNone/>
            </a:pPr>
            <a:endParaRPr lang="en-US" dirty="0"/>
          </a:p>
          <a:p>
            <a:pPr>
              <a:buFont typeface="Symbol" pitchFamily="18" charset="2"/>
              <a:buNone/>
            </a:pPr>
            <a:endParaRPr lang="en-US" dirty="0"/>
          </a:p>
          <a:p>
            <a:r>
              <a:rPr lang="en-US" dirty="0"/>
              <a:t>Mean Absolute Error</a:t>
            </a:r>
          </a:p>
          <a:p>
            <a:pPr>
              <a:buFont typeface="Symbol" pitchFamily="18" charset="2"/>
              <a:buNone/>
            </a:pPr>
            <a:endParaRPr lang="en-US" dirty="0"/>
          </a:p>
          <a:p>
            <a:pPr>
              <a:buFont typeface="Symbol" pitchFamily="18" charset="2"/>
              <a:buNone/>
            </a:pPr>
            <a:endParaRPr lang="en-US" dirty="0"/>
          </a:p>
          <a:p>
            <a:r>
              <a:rPr lang="en-US" dirty="0"/>
              <a:t>Root Mean Squared Error</a:t>
            </a:r>
          </a:p>
        </p:txBody>
      </p:sp>
      <p:graphicFrame>
        <p:nvGraphicFramePr>
          <p:cNvPr id="13005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3488718"/>
              </p:ext>
            </p:extLst>
          </p:nvPr>
        </p:nvGraphicFramePr>
        <p:xfrm>
          <a:off x="1562100" y="2336800"/>
          <a:ext cx="28194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4" name="Equation" r:id="rId4" imgW="1409400" imgH="431640" progId="Equation.DSMT4">
                  <p:embed/>
                </p:oleObj>
              </mc:Choice>
              <mc:Fallback>
                <p:oleObj name="Equation" r:id="rId4" imgW="1409400" imgH="4316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562100" y="2336800"/>
                        <a:ext cx="28194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6905306"/>
              </p:ext>
            </p:extLst>
          </p:nvPr>
        </p:nvGraphicFramePr>
        <p:xfrm>
          <a:off x="1549400" y="3886200"/>
          <a:ext cx="31242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5" name="Equation" r:id="rId6" imgW="1562040" imgH="431640" progId="Equation.DSMT4">
                  <p:embed/>
                </p:oleObj>
              </mc:Choice>
              <mc:Fallback>
                <p:oleObj name="Equation" r:id="rId6" imgW="1562040" imgH="4316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549400" y="3886200"/>
                        <a:ext cx="31242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0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8597994"/>
              </p:ext>
            </p:extLst>
          </p:nvPr>
        </p:nvGraphicFramePr>
        <p:xfrm>
          <a:off x="1587500" y="5359400"/>
          <a:ext cx="3302000" cy="965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0086" name="Equation" r:id="rId8" imgW="1650960" imgH="482400" progId="Equation.DSMT4">
                  <p:embed/>
                </p:oleObj>
              </mc:Choice>
              <mc:Fallback>
                <p:oleObj name="Equation" r:id="rId8" imgW="1650960" imgH="4824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587500" y="5359400"/>
                        <a:ext cx="3302000" cy="965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715000" y="2133600"/>
            <a:ext cx="274320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Each error norm provides a numerical measure of how well the model is calibrated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7772400" cy="1143000"/>
          </a:xfrm>
        </p:spPr>
        <p:txBody>
          <a:bodyPr/>
          <a:lstStyle/>
          <a:p>
            <a:r>
              <a:rPr lang="en-US" dirty="0"/>
              <a:t>Error Norms, cont.</a:t>
            </a:r>
          </a:p>
        </p:txBody>
      </p:sp>
      <p:sp>
        <p:nvSpPr>
          <p:cNvPr id="87047" name="Text Box 7"/>
          <p:cNvSpPr txBox="1">
            <a:spLocks noChangeArrowheads="1"/>
          </p:cNvSpPr>
          <p:nvPr/>
        </p:nvSpPr>
        <p:spPr bwMode="auto">
          <a:xfrm>
            <a:off x="1295400" y="4373563"/>
            <a:ext cx="7467600" cy="5794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where:</a:t>
            </a:r>
            <a:endParaRPr lang="en-US">
              <a:latin typeface="Arial" charset="0"/>
            </a:endParaRPr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990600" y="1828800"/>
            <a:ext cx="74676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Weighted errors:</a:t>
            </a:r>
            <a:endParaRPr lang="en-US">
              <a:latin typeface="Arial" charset="0"/>
            </a:endParaRPr>
          </a:p>
        </p:txBody>
      </p:sp>
      <p:graphicFrame>
        <p:nvGraphicFramePr>
          <p:cNvPr id="87059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022711"/>
              </p:ext>
            </p:extLst>
          </p:nvPr>
        </p:nvGraphicFramePr>
        <p:xfrm>
          <a:off x="1668463" y="2462213"/>
          <a:ext cx="2851150" cy="78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06" name="Equation" r:id="rId4" imgW="1562040" imgH="431640" progId="Equation.DSMT4">
                  <p:embed/>
                </p:oleObj>
              </mc:Choice>
              <mc:Fallback>
                <p:oleObj name="Equation" r:id="rId4" imgW="1562040" imgH="431640" progId="Equation.DSMT4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668463" y="2462213"/>
                        <a:ext cx="2851150" cy="78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60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7868462"/>
              </p:ext>
            </p:extLst>
          </p:nvPr>
        </p:nvGraphicFramePr>
        <p:xfrm>
          <a:off x="1641475" y="3529013"/>
          <a:ext cx="3117850" cy="785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07" name="Equation" r:id="rId6" imgW="1714320" imgH="431640" progId="Equation.DSMT4">
                  <p:embed/>
                </p:oleObj>
              </mc:Choice>
              <mc:Fallback>
                <p:oleObj name="Equation" r:id="rId6" imgW="1714320" imgH="431640" progId="Equation.DSMT4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641475" y="3529013"/>
                        <a:ext cx="3117850" cy="785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7061" name="Object 21"/>
          <p:cNvGraphicFramePr>
            <a:graphicFrameLocks noChangeAspect="1"/>
          </p:cNvGraphicFramePr>
          <p:nvPr/>
        </p:nvGraphicFramePr>
        <p:xfrm>
          <a:off x="1676399" y="5943600"/>
          <a:ext cx="36038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08" name="Equation" r:id="rId8" imgW="1701720" imgH="215640" progId="Equation.3">
                  <p:embed/>
                </p:oleObj>
              </mc:Choice>
              <mc:Fallback>
                <p:oleObj name="Equation" r:id="rId8" imgW="1701720" imgH="215640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676399" y="5943600"/>
                        <a:ext cx="3603812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1"/>
          <p:cNvGraphicFramePr>
            <a:graphicFrameLocks noChangeAspect="1"/>
          </p:cNvGraphicFramePr>
          <p:nvPr/>
        </p:nvGraphicFramePr>
        <p:xfrm>
          <a:off x="1676400" y="4953000"/>
          <a:ext cx="4464050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09" name="Equation" r:id="rId10" imgW="2108160" imgH="444240" progId="Equation.3">
                  <p:embed/>
                </p:oleObj>
              </mc:Choice>
              <mc:Fallback>
                <p:oleObj name="Equation" r:id="rId10" imgW="2108160" imgH="444240" progId="Equation.3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676400" y="4953000"/>
                        <a:ext cx="4464050" cy="9413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629400" y="4495800"/>
            <a:ext cx="2133600" cy="193899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Standard deviation can be derived from interval and confidence</a:t>
            </a:r>
          </a:p>
        </p:txBody>
      </p:sp>
      <p:graphicFrame>
        <p:nvGraphicFramePr>
          <p:cNvPr id="1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1793757"/>
              </p:ext>
            </p:extLst>
          </p:nvPr>
        </p:nvGraphicFramePr>
        <p:xfrm>
          <a:off x="4800600" y="2767013"/>
          <a:ext cx="3325812" cy="877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110" name="Equation" r:id="rId12" imgW="1828800" imgH="482400" progId="Equation.DSMT4">
                  <p:embed/>
                </p:oleObj>
              </mc:Choice>
              <mc:Fallback>
                <p:oleObj name="Equation" r:id="rId12" imgW="1828800" imgH="482400" progId="Equation.DSMT4">
                  <p:embed/>
                  <p:pic>
                    <p:nvPicPr>
                      <p:cNvPr id="8706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4800600" y="2767013"/>
                        <a:ext cx="3325812" cy="877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772400" cy="1143000"/>
          </a:xfrm>
        </p:spPr>
        <p:txBody>
          <a:bodyPr/>
          <a:lstStyle/>
          <a:p>
            <a:r>
              <a:rPr lang="en-US" dirty="0"/>
              <a:t>Error Norms, cont.</a:t>
            </a:r>
          </a:p>
        </p:txBody>
      </p:sp>
      <p:sp>
        <p:nvSpPr>
          <p:cNvPr id="91142" name="Text Box 6"/>
          <p:cNvSpPr txBox="1">
            <a:spLocks noChangeArrowheads="1"/>
          </p:cNvSpPr>
          <p:nvPr/>
        </p:nvSpPr>
        <p:spPr bwMode="auto">
          <a:xfrm>
            <a:off x="1219200" y="3540125"/>
            <a:ext cx="74676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where:</a:t>
            </a:r>
            <a:endParaRPr lang="en-US">
              <a:latin typeface="Arial" charset="0"/>
            </a:endParaRPr>
          </a:p>
        </p:txBody>
      </p:sp>
      <p:sp>
        <p:nvSpPr>
          <p:cNvPr id="91145" name="Text Box 9"/>
          <p:cNvSpPr txBox="1">
            <a:spLocks noChangeArrowheads="1"/>
          </p:cNvSpPr>
          <p:nvPr/>
        </p:nvSpPr>
        <p:spPr bwMode="auto">
          <a:xfrm>
            <a:off x="990600" y="1828800"/>
            <a:ext cx="7467600" cy="5794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latin typeface="Arial" charset="0"/>
              </a:rPr>
              <a:t>Sum of Squared Weighted Residuals:</a:t>
            </a:r>
            <a:endParaRPr lang="en-US">
              <a:latin typeface="Arial" charset="0"/>
            </a:endParaRPr>
          </a:p>
        </p:txBody>
      </p:sp>
      <p:graphicFrame>
        <p:nvGraphicFramePr>
          <p:cNvPr id="91152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4537029"/>
              </p:ext>
            </p:extLst>
          </p:nvPr>
        </p:nvGraphicFramePr>
        <p:xfrm>
          <a:off x="1512888" y="2590800"/>
          <a:ext cx="4678362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07" name="Equation" r:id="rId4" imgW="2552400" imgH="457200" progId="Equation.DSMT4">
                  <p:embed/>
                </p:oleObj>
              </mc:Choice>
              <mc:Fallback>
                <p:oleObj name="Equation" r:id="rId4" imgW="2552400" imgH="457200" progId="Equation.DSMT4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512888" y="2590800"/>
                        <a:ext cx="4678362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53" name="Object 17"/>
          <p:cNvGraphicFramePr>
            <a:graphicFrameLocks noChangeAspect="1"/>
          </p:cNvGraphicFramePr>
          <p:nvPr/>
        </p:nvGraphicFramePr>
        <p:xfrm>
          <a:off x="1828800" y="4190999"/>
          <a:ext cx="4377260" cy="395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08" name="Equation" r:id="rId6" imgW="2387520" imgH="215640" progId="Equation.3">
                  <p:embed/>
                </p:oleObj>
              </mc:Choice>
              <mc:Fallback>
                <p:oleObj name="Equation" r:id="rId6" imgW="2387520" imgH="215640" progId="Equation.3">
                  <p:embed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828800" y="4190999"/>
                        <a:ext cx="4377260" cy="395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54" name="Object 18"/>
          <p:cNvGraphicFramePr>
            <a:graphicFrameLocks noChangeAspect="1"/>
          </p:cNvGraphicFramePr>
          <p:nvPr/>
        </p:nvGraphicFramePr>
        <p:xfrm>
          <a:off x="1828800" y="4665662"/>
          <a:ext cx="4260842" cy="3958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09" name="Equation" r:id="rId8" imgW="2323800" imgH="215640" progId="Equation.3">
                  <p:embed/>
                </p:oleObj>
              </mc:Choice>
              <mc:Fallback>
                <p:oleObj name="Equation" r:id="rId8" imgW="2323800" imgH="215640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828800" y="4665662"/>
                        <a:ext cx="4260842" cy="3958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55" name="Object 19"/>
          <p:cNvGraphicFramePr>
            <a:graphicFrameLocks noChangeAspect="1"/>
          </p:cNvGraphicFramePr>
          <p:nvPr/>
        </p:nvGraphicFramePr>
        <p:xfrm>
          <a:off x="1828800" y="5140325"/>
          <a:ext cx="2514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10" name="Equation" r:id="rId10" imgW="1371600" imgH="228600" progId="Equation.3">
                  <p:embed/>
                </p:oleObj>
              </mc:Choice>
              <mc:Fallback>
                <p:oleObj name="Equation" r:id="rId10" imgW="1371600" imgH="228600" progId="Equation.3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828800" y="5140325"/>
                        <a:ext cx="2514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1156" name="Object 20"/>
          <p:cNvGraphicFramePr>
            <a:graphicFrameLocks noChangeAspect="1"/>
          </p:cNvGraphicFramePr>
          <p:nvPr/>
        </p:nvGraphicFramePr>
        <p:xfrm>
          <a:off x="1828800" y="5638800"/>
          <a:ext cx="244475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211" name="Equation" r:id="rId12" imgW="1333440" imgH="228600" progId="Equation.3">
                  <p:embed/>
                </p:oleObj>
              </mc:Choice>
              <mc:Fallback>
                <p:oleObj name="Equation" r:id="rId12" imgW="1333440" imgH="228600" progId="Equation.3">
                  <p:embed/>
                  <p:pic>
                    <p:nvPicPr>
                      <p:cNvPr id="0" name="Picture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black">
                      <a:xfrm>
                        <a:off x="1828800" y="5638800"/>
                        <a:ext cx="244475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0AD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D4D4D6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Calibration in GMS</a:t>
            </a:r>
          </a:p>
        </p:txBody>
      </p:sp>
      <p:pic>
        <p:nvPicPr>
          <p:cNvPr id="14745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687" y="1600200"/>
            <a:ext cx="6938713" cy="5189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8600" y="3810000"/>
            <a:ext cx="3581400" cy="1938338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Observation points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Flow observations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Calibration statistics</a:t>
            </a:r>
          </a:p>
          <a:p>
            <a:pPr marL="457200" indent="-457200">
              <a:buFont typeface="Wingdings" panose="05000000000000000000" pitchFamily="2" charset="2"/>
              <a:buChar char="q"/>
              <a:defRPr/>
            </a:pPr>
            <a:r>
              <a:rPr lang="en-US" sz="2400" dirty="0"/>
              <a:t>Automated parameter estimation with PEST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1914</TotalTime>
  <Words>747</Words>
  <Application>Microsoft Macintosh PowerPoint</Application>
  <PresentationFormat>On-screen Show (4:3)</PresentationFormat>
  <Paragraphs>138</Paragraphs>
  <Slides>27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7" baseType="lpstr">
      <vt:lpstr>Arial</vt:lpstr>
      <vt:lpstr>Calibri</vt:lpstr>
      <vt:lpstr>Symbol</vt:lpstr>
      <vt:lpstr>Times New Roman</vt:lpstr>
      <vt:lpstr>Wingdings</vt:lpstr>
      <vt:lpstr>Wingdings 2</vt:lpstr>
      <vt:lpstr>Wingdings 3</vt:lpstr>
      <vt:lpstr>Module</vt:lpstr>
      <vt:lpstr>Visio</vt:lpstr>
      <vt:lpstr>Equation</vt:lpstr>
      <vt:lpstr>Model Calibration</vt:lpstr>
      <vt:lpstr>Lecture Objectives</vt:lpstr>
      <vt:lpstr>Calibration</vt:lpstr>
      <vt:lpstr>Types of Calibration</vt:lpstr>
      <vt:lpstr>When is a model “calibrated”?</vt:lpstr>
      <vt:lpstr>Calibration Error Norms</vt:lpstr>
      <vt:lpstr>Error Norms, cont.</vt:lpstr>
      <vt:lpstr>Error Norms, cont.</vt:lpstr>
      <vt:lpstr>Calibration in GMS</vt:lpstr>
      <vt:lpstr>Observation Points</vt:lpstr>
      <vt:lpstr>Observation Coverage Setup</vt:lpstr>
      <vt:lpstr>Observation Point Properties</vt:lpstr>
      <vt:lpstr>Importing Calibration Points</vt:lpstr>
      <vt:lpstr>Calibration Targets</vt:lpstr>
      <vt:lpstr>Magnitude of Error</vt:lpstr>
      <vt:lpstr>Calibration Statistics Plots</vt:lpstr>
      <vt:lpstr>Flow Observations</vt:lpstr>
      <vt:lpstr>Model Uniqueness</vt:lpstr>
      <vt:lpstr>Model Uniqueness</vt:lpstr>
      <vt:lpstr>Model Uniqueness</vt:lpstr>
      <vt:lpstr>Model Uniqueness</vt:lpstr>
      <vt:lpstr>Example</vt:lpstr>
      <vt:lpstr>Example, cont.</vt:lpstr>
      <vt:lpstr>Observed Flows</vt:lpstr>
      <vt:lpstr>Arc Groups</vt:lpstr>
      <vt:lpstr>Displaying Computed Flows</vt:lpstr>
      <vt:lpstr>Comprehensive Error Summary</vt:lpstr>
    </vt:vector>
  </TitlesOfParts>
  <Company>Brigham Young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 Calibration</dc:title>
  <dc:creator>Norman L. Jones</dc:creator>
  <cp:lastModifiedBy>Norm Jones</cp:lastModifiedBy>
  <cp:revision>121</cp:revision>
  <cp:lastPrinted>2018-10-15T19:53:13Z</cp:lastPrinted>
  <dcterms:created xsi:type="dcterms:W3CDTF">1997-05-22T18:07:02Z</dcterms:created>
  <dcterms:modified xsi:type="dcterms:W3CDTF">2020-10-27T18:46:29Z</dcterms:modified>
</cp:coreProperties>
</file>