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28"/>
  </p:notesMasterIdLst>
  <p:handoutMasterIdLst>
    <p:handoutMasterId r:id="rId29"/>
  </p:handoutMasterIdLst>
  <p:sldIdLst>
    <p:sldId id="343" r:id="rId2"/>
    <p:sldId id="360" r:id="rId3"/>
    <p:sldId id="258" r:id="rId4"/>
    <p:sldId id="259" r:id="rId5"/>
    <p:sldId id="341" r:id="rId6"/>
    <p:sldId id="260" r:id="rId7"/>
    <p:sldId id="271" r:id="rId8"/>
    <p:sldId id="329" r:id="rId9"/>
    <p:sldId id="330" r:id="rId10"/>
    <p:sldId id="349" r:id="rId11"/>
    <p:sldId id="350" r:id="rId12"/>
    <p:sldId id="351" r:id="rId13"/>
    <p:sldId id="322" r:id="rId14"/>
    <p:sldId id="348" r:id="rId15"/>
    <p:sldId id="352" r:id="rId16"/>
    <p:sldId id="354" r:id="rId17"/>
    <p:sldId id="299" r:id="rId18"/>
    <p:sldId id="357" r:id="rId19"/>
    <p:sldId id="295" r:id="rId20"/>
    <p:sldId id="344" r:id="rId21"/>
    <p:sldId id="284" r:id="rId22"/>
    <p:sldId id="285" r:id="rId23"/>
    <p:sldId id="358" r:id="rId24"/>
    <p:sldId id="346" r:id="rId25"/>
    <p:sldId id="359" r:id="rId26"/>
    <p:sldId id="347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FF0000"/>
    <a:srgbClr val="1BFD1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48" autoAdjust="0"/>
  </p:normalViewPr>
  <p:slideViewPr>
    <p:cSldViewPr>
      <p:cViewPr varScale="1">
        <p:scale>
          <a:sx n="127" d="100"/>
          <a:sy n="127" d="100"/>
        </p:scale>
        <p:origin x="2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5D6FFECF-8E01-467C-9A75-C19A5EE4C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08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7FBEF-6B3A-4A1A-A95F-E261D8F64EEF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29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699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42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5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http://va.water.usgs.gov/online_pubs/WRIR/98-4085/g-wfmcpasys_va.html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28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737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5990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4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2086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63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8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4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1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7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4959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5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r>
              <a:rPr lang="en-US"/>
              <a:t>There is a layer discretization file and a global package file that are used by the Global Process.</a:t>
            </a:r>
          </a:p>
        </p:txBody>
      </p:sp>
    </p:spTree>
    <p:extLst>
      <p:ext uri="{BB962C8B-B14F-4D97-AF65-F5344CB8AC3E}">
        <p14:creationId xmlns:p14="http://schemas.microsoft.com/office/powerpoint/2010/main" val="35474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© 2005 -  Norman L. Jones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A9C-B2DB-4C16-8A28-713EBE475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F108-B787-4584-97E9-F3039D37E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C95A-72C8-4197-9A09-0B25ABF36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fld id="{4B675AEC-91CD-4E79-AFF3-429B96553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fld id="{F305FAB8-3A3A-4E6C-9C71-2F45BE4D8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01-8EC1-44D8-B6EC-BDCA36A6C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A20C-ECA8-4122-A9F4-3C479FE0B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B0B8-82A1-4CFA-A2AE-A08D2C2D6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7533-6CBD-4C9B-A902-424A9A4FC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EEAC-786C-4033-B347-9D8F27D79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11E8-DE58-4D6B-A7F8-A7F8CA4A9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A98-D0CD-42A1-AD45-9C344000A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932B93-13AE-42DE-9596-A62106741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AF9C09-362B-413D-A32C-CC31E8190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60648"/>
            <a:ext cx="8077200" cy="16733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>
                <a:solidFill>
                  <a:schemeClr val="accent1">
                    <a:satMod val="150000"/>
                  </a:schemeClr>
                </a:solidFill>
              </a:rPr>
              <a:t>MODFLOW – Introduction</a:t>
            </a:r>
            <a:br>
              <a:rPr lang="en-US" sz="4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200" dirty="0" smtClean="0"/>
              <a:t>Organization &amp; Main Packages</a:t>
            </a:r>
            <a:endParaRPr lang="en-US" sz="42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3600"/>
            <a:ext cx="8077200" cy="1500188"/>
          </a:xfrm>
        </p:spPr>
        <p:txBody>
          <a:bodyPr/>
          <a:lstStyle/>
          <a:p>
            <a:r>
              <a:rPr lang="en-US" dirty="0" smtClean="0"/>
              <a:t>CE EN 547 – BRIGHAM YOUNG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 Process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/>
          <a:lstStyle/>
          <a:p>
            <a:r>
              <a:rPr lang="en-US" dirty="0" smtClean="0"/>
              <a:t>Used for model calibration</a:t>
            </a:r>
          </a:p>
          <a:p>
            <a:r>
              <a:rPr lang="en-US" dirty="0" smtClean="0"/>
              <a:t>Calculates model-simulated heads and discharges to sources/sinks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01070"/>
            <a:ext cx="33623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Required Packages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Discretization</a:t>
            </a:r>
          </a:p>
          <a:p>
            <a:r>
              <a:rPr lang="en-US" dirty="0" smtClean="0"/>
              <a:t>Basic</a:t>
            </a:r>
          </a:p>
          <a:p>
            <a:r>
              <a:rPr lang="en-US" dirty="0" smtClean="0"/>
              <a:t>Output Control</a:t>
            </a:r>
          </a:p>
          <a:p>
            <a:r>
              <a:rPr lang="en-US" dirty="0" smtClean="0"/>
              <a:t>Flow Package (BCF, LPF, HUF, UPW)</a:t>
            </a:r>
          </a:p>
          <a:p>
            <a:r>
              <a:rPr lang="en-US" dirty="0" smtClean="0"/>
              <a:t>Solver (SIP, SSOR, PCG, GMG, etc.)</a:t>
            </a:r>
          </a:p>
        </p:txBody>
      </p:sp>
    </p:spTree>
    <p:extLst>
      <p:ext uri="{BB962C8B-B14F-4D97-AF65-F5344CB8AC3E}">
        <p14:creationId xmlns:p14="http://schemas.microsoft.com/office/powerpoint/2010/main" val="21972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Optional Packages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CHB – Time Variant Specified Head</a:t>
            </a:r>
          </a:p>
          <a:p>
            <a:r>
              <a:rPr lang="en-US" sz="2000" dirty="0" smtClean="0"/>
              <a:t>DRN – Drain </a:t>
            </a:r>
          </a:p>
          <a:p>
            <a:r>
              <a:rPr lang="en-US" sz="2000" dirty="0" smtClean="0"/>
              <a:t>DRT – Drain Return Flow</a:t>
            </a:r>
          </a:p>
          <a:p>
            <a:r>
              <a:rPr lang="en-US" sz="2000" dirty="0" smtClean="0"/>
              <a:t>ETS – Evapotranspiration Segments</a:t>
            </a:r>
          </a:p>
          <a:p>
            <a:r>
              <a:rPr lang="en-US" sz="2000" dirty="0" smtClean="0"/>
              <a:t>EVT – Evapotranspiration</a:t>
            </a:r>
          </a:p>
          <a:p>
            <a:r>
              <a:rPr lang="en-US" sz="2000" dirty="0" smtClean="0"/>
              <a:t>GAGE – Gage </a:t>
            </a:r>
          </a:p>
          <a:p>
            <a:r>
              <a:rPr lang="en-US" sz="2000" dirty="0" smtClean="0"/>
              <a:t>GHB – General Head</a:t>
            </a:r>
          </a:p>
          <a:p>
            <a:r>
              <a:rPr lang="en-US" sz="2000" dirty="0" smtClean="0"/>
              <a:t>HFB – Horizontal Flow Barrier</a:t>
            </a:r>
          </a:p>
          <a:p>
            <a:r>
              <a:rPr lang="en-US" sz="2000" dirty="0" smtClean="0"/>
              <a:t>LAK – Lake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MNW – </a:t>
            </a:r>
            <a:r>
              <a:rPr lang="en-US" sz="2000" dirty="0" err="1" smtClean="0"/>
              <a:t>Multinode</a:t>
            </a:r>
            <a:r>
              <a:rPr lang="en-US" sz="2000" dirty="0" smtClean="0"/>
              <a:t> Well</a:t>
            </a:r>
          </a:p>
          <a:p>
            <a:r>
              <a:rPr lang="en-US" sz="2000" dirty="0" smtClean="0"/>
              <a:t>MNW2 – </a:t>
            </a:r>
            <a:r>
              <a:rPr lang="en-US" sz="2000" dirty="0" err="1" smtClean="0"/>
              <a:t>Multinode</a:t>
            </a:r>
            <a:r>
              <a:rPr lang="en-US" sz="2000" dirty="0" smtClean="0"/>
              <a:t> Well 2</a:t>
            </a:r>
          </a:p>
          <a:p>
            <a:r>
              <a:rPr lang="en-US" sz="2000" dirty="0" smtClean="0"/>
              <a:t>RCH – Recharge </a:t>
            </a:r>
          </a:p>
          <a:p>
            <a:r>
              <a:rPr lang="en-US" sz="2000" dirty="0" smtClean="0"/>
              <a:t>RIV – River </a:t>
            </a:r>
          </a:p>
          <a:p>
            <a:r>
              <a:rPr lang="en-US" sz="2000" dirty="0" smtClean="0"/>
              <a:t>SFR – Stream Flow Routing</a:t>
            </a:r>
          </a:p>
          <a:p>
            <a:r>
              <a:rPr lang="en-US" sz="2000" dirty="0" smtClean="0"/>
              <a:t>STR – Stream-Aquifer Interaction</a:t>
            </a:r>
          </a:p>
          <a:p>
            <a:r>
              <a:rPr lang="en-US" sz="2000" dirty="0" smtClean="0"/>
              <a:t>SUB – Subsidence </a:t>
            </a:r>
          </a:p>
          <a:p>
            <a:r>
              <a:rPr lang="en-US" sz="2000" dirty="0" smtClean="0"/>
              <a:t>WEL – Well</a:t>
            </a:r>
          </a:p>
          <a:p>
            <a:r>
              <a:rPr lang="en-US" sz="2000" dirty="0" smtClean="0"/>
              <a:t>UZF – Unsaturation Zone Flow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340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Active/Inactive Zones</a:t>
            </a:r>
          </a:p>
        </p:txBody>
      </p:sp>
      <p:grpSp>
        <p:nvGrpSpPr>
          <p:cNvPr id="68904" name="Group 296"/>
          <p:cNvGrpSpPr>
            <a:grpSpLocks/>
          </p:cNvGrpSpPr>
          <p:nvPr/>
        </p:nvGrpSpPr>
        <p:grpSpPr bwMode="auto">
          <a:xfrm>
            <a:off x="1600200" y="2514600"/>
            <a:ext cx="5486400" cy="2743200"/>
            <a:chOff x="1008" y="2352"/>
            <a:chExt cx="3456" cy="1728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100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115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129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144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158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72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Rectangle 17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6" name="Rectangle 18"/>
            <p:cNvSpPr>
              <a:spLocks noChangeArrowheads="1"/>
            </p:cNvSpPr>
            <p:nvPr/>
          </p:nvSpPr>
          <p:spPr bwMode="auto">
            <a:xfrm>
              <a:off x="288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7" name="Rectangle 19"/>
            <p:cNvSpPr>
              <a:spLocks noChangeArrowheads="1"/>
            </p:cNvSpPr>
            <p:nvPr/>
          </p:nvSpPr>
          <p:spPr bwMode="auto">
            <a:xfrm>
              <a:off x="302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316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auto">
            <a:xfrm>
              <a:off x="331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345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auto">
            <a:xfrm>
              <a:off x="360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auto">
            <a:xfrm>
              <a:off x="374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3" name="Rectangle 25"/>
            <p:cNvSpPr>
              <a:spLocks noChangeArrowheads="1"/>
            </p:cNvSpPr>
            <p:nvPr/>
          </p:nvSpPr>
          <p:spPr bwMode="auto">
            <a:xfrm>
              <a:off x="388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403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417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Rectangle 28"/>
            <p:cNvSpPr>
              <a:spLocks noChangeArrowheads="1"/>
            </p:cNvSpPr>
            <p:nvPr/>
          </p:nvSpPr>
          <p:spPr bwMode="auto">
            <a:xfrm>
              <a:off x="432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10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115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9" name="Rectangle 31"/>
            <p:cNvSpPr>
              <a:spLocks noChangeArrowheads="1"/>
            </p:cNvSpPr>
            <p:nvPr/>
          </p:nvSpPr>
          <p:spPr bwMode="auto">
            <a:xfrm>
              <a:off x="129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144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Rectangle 43"/>
            <p:cNvSpPr>
              <a:spLocks noChangeArrowheads="1"/>
            </p:cNvSpPr>
            <p:nvPr/>
          </p:nvSpPr>
          <p:spPr bwMode="auto">
            <a:xfrm>
              <a:off x="302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Rectangle 44"/>
            <p:cNvSpPr>
              <a:spLocks noChangeArrowheads="1"/>
            </p:cNvSpPr>
            <p:nvPr/>
          </p:nvSpPr>
          <p:spPr bwMode="auto">
            <a:xfrm>
              <a:off x="316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3" name="Rectangle 45"/>
            <p:cNvSpPr>
              <a:spLocks noChangeArrowheads="1"/>
            </p:cNvSpPr>
            <p:nvPr/>
          </p:nvSpPr>
          <p:spPr bwMode="auto">
            <a:xfrm>
              <a:off x="331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4" name="Rectangle 46"/>
            <p:cNvSpPr>
              <a:spLocks noChangeArrowheads="1"/>
            </p:cNvSpPr>
            <p:nvPr/>
          </p:nvSpPr>
          <p:spPr bwMode="auto">
            <a:xfrm>
              <a:off x="345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5" name="Rectangle 47"/>
            <p:cNvSpPr>
              <a:spLocks noChangeArrowheads="1"/>
            </p:cNvSpPr>
            <p:nvPr/>
          </p:nvSpPr>
          <p:spPr bwMode="auto">
            <a:xfrm>
              <a:off x="360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Rectangle 48"/>
            <p:cNvSpPr>
              <a:spLocks noChangeArrowheads="1"/>
            </p:cNvSpPr>
            <p:nvPr/>
          </p:nvSpPr>
          <p:spPr bwMode="auto">
            <a:xfrm>
              <a:off x="374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7" name="Rectangle 49"/>
            <p:cNvSpPr>
              <a:spLocks noChangeArrowheads="1"/>
            </p:cNvSpPr>
            <p:nvPr/>
          </p:nvSpPr>
          <p:spPr bwMode="auto">
            <a:xfrm>
              <a:off x="388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Rectangle 50"/>
            <p:cNvSpPr>
              <a:spLocks noChangeArrowheads="1"/>
            </p:cNvSpPr>
            <p:nvPr/>
          </p:nvSpPr>
          <p:spPr bwMode="auto">
            <a:xfrm>
              <a:off x="403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9" name="Rectangle 51"/>
            <p:cNvSpPr>
              <a:spLocks noChangeArrowheads="1"/>
            </p:cNvSpPr>
            <p:nvPr/>
          </p:nvSpPr>
          <p:spPr bwMode="auto">
            <a:xfrm>
              <a:off x="417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Rectangle 52"/>
            <p:cNvSpPr>
              <a:spLocks noChangeArrowheads="1"/>
            </p:cNvSpPr>
            <p:nvPr/>
          </p:nvSpPr>
          <p:spPr bwMode="auto">
            <a:xfrm>
              <a:off x="432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Rectangle 53"/>
            <p:cNvSpPr>
              <a:spLocks noChangeArrowheads="1"/>
            </p:cNvSpPr>
            <p:nvPr/>
          </p:nvSpPr>
          <p:spPr bwMode="auto">
            <a:xfrm>
              <a:off x="100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Rectangle 54"/>
            <p:cNvSpPr>
              <a:spLocks noChangeArrowheads="1"/>
            </p:cNvSpPr>
            <p:nvPr/>
          </p:nvSpPr>
          <p:spPr bwMode="auto">
            <a:xfrm>
              <a:off x="115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8" name="Rectangle 70"/>
            <p:cNvSpPr>
              <a:spLocks noChangeArrowheads="1"/>
            </p:cNvSpPr>
            <p:nvPr/>
          </p:nvSpPr>
          <p:spPr bwMode="auto">
            <a:xfrm>
              <a:off x="345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9" name="Rectangle 71"/>
            <p:cNvSpPr>
              <a:spLocks noChangeArrowheads="1"/>
            </p:cNvSpPr>
            <p:nvPr/>
          </p:nvSpPr>
          <p:spPr bwMode="auto">
            <a:xfrm>
              <a:off x="360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0" name="Rectangle 72"/>
            <p:cNvSpPr>
              <a:spLocks noChangeArrowheads="1"/>
            </p:cNvSpPr>
            <p:nvPr/>
          </p:nvSpPr>
          <p:spPr bwMode="auto">
            <a:xfrm>
              <a:off x="374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Rectangle 73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2" name="Rectangle 74"/>
            <p:cNvSpPr>
              <a:spLocks noChangeArrowheads="1"/>
            </p:cNvSpPr>
            <p:nvPr/>
          </p:nvSpPr>
          <p:spPr bwMode="auto">
            <a:xfrm>
              <a:off x="403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3" name="Rectangle 75"/>
            <p:cNvSpPr>
              <a:spLocks noChangeArrowheads="1"/>
            </p:cNvSpPr>
            <p:nvPr/>
          </p:nvSpPr>
          <p:spPr bwMode="auto">
            <a:xfrm>
              <a:off x="417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4" name="Rectangle 76"/>
            <p:cNvSpPr>
              <a:spLocks noChangeArrowheads="1"/>
            </p:cNvSpPr>
            <p:nvPr/>
          </p:nvSpPr>
          <p:spPr bwMode="auto">
            <a:xfrm>
              <a:off x="432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Rectangle 77"/>
            <p:cNvSpPr>
              <a:spLocks noChangeArrowheads="1"/>
            </p:cNvSpPr>
            <p:nvPr/>
          </p:nvSpPr>
          <p:spPr bwMode="auto">
            <a:xfrm>
              <a:off x="100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115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5" name="Rectangle 97"/>
            <p:cNvSpPr>
              <a:spLocks noChangeArrowheads="1"/>
            </p:cNvSpPr>
            <p:nvPr/>
          </p:nvSpPr>
          <p:spPr bwMode="auto">
            <a:xfrm>
              <a:off x="388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6" name="Rectangle 98"/>
            <p:cNvSpPr>
              <a:spLocks noChangeArrowheads="1"/>
            </p:cNvSpPr>
            <p:nvPr/>
          </p:nvSpPr>
          <p:spPr bwMode="auto">
            <a:xfrm>
              <a:off x="403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7" name="Rectangle 99"/>
            <p:cNvSpPr>
              <a:spLocks noChangeArrowheads="1"/>
            </p:cNvSpPr>
            <p:nvPr/>
          </p:nvSpPr>
          <p:spPr bwMode="auto">
            <a:xfrm>
              <a:off x="417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8" name="Rectangle 100"/>
            <p:cNvSpPr>
              <a:spLocks noChangeArrowheads="1"/>
            </p:cNvSpPr>
            <p:nvPr/>
          </p:nvSpPr>
          <p:spPr bwMode="auto">
            <a:xfrm>
              <a:off x="432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9" name="Rectangle 101"/>
            <p:cNvSpPr>
              <a:spLocks noChangeArrowheads="1"/>
            </p:cNvSpPr>
            <p:nvPr/>
          </p:nvSpPr>
          <p:spPr bwMode="auto">
            <a:xfrm>
              <a:off x="100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1" name="Rectangle 123"/>
            <p:cNvSpPr>
              <a:spLocks noChangeArrowheads="1"/>
            </p:cNvSpPr>
            <p:nvPr/>
          </p:nvSpPr>
          <p:spPr bwMode="auto">
            <a:xfrm>
              <a:off x="417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2" name="Rectangle 124"/>
            <p:cNvSpPr>
              <a:spLocks noChangeArrowheads="1"/>
            </p:cNvSpPr>
            <p:nvPr/>
          </p:nvSpPr>
          <p:spPr bwMode="auto">
            <a:xfrm>
              <a:off x="432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3" name="Rectangle 125"/>
            <p:cNvSpPr>
              <a:spLocks noChangeArrowheads="1"/>
            </p:cNvSpPr>
            <p:nvPr/>
          </p:nvSpPr>
          <p:spPr bwMode="auto">
            <a:xfrm>
              <a:off x="100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5" name="Rectangle 147"/>
            <p:cNvSpPr>
              <a:spLocks noChangeArrowheads="1"/>
            </p:cNvSpPr>
            <p:nvPr/>
          </p:nvSpPr>
          <p:spPr bwMode="auto">
            <a:xfrm>
              <a:off x="417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6" name="Rectangle 148"/>
            <p:cNvSpPr>
              <a:spLocks noChangeArrowheads="1"/>
            </p:cNvSpPr>
            <p:nvPr/>
          </p:nvSpPr>
          <p:spPr bwMode="auto">
            <a:xfrm>
              <a:off x="432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7" name="Rectangle 149"/>
            <p:cNvSpPr>
              <a:spLocks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0" name="Rectangle 172"/>
            <p:cNvSpPr>
              <a:spLocks noChangeArrowheads="1"/>
            </p:cNvSpPr>
            <p:nvPr/>
          </p:nvSpPr>
          <p:spPr bwMode="auto">
            <a:xfrm>
              <a:off x="432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1" name="Rectangle 173"/>
            <p:cNvSpPr>
              <a:spLocks noChangeArrowheads="1"/>
            </p:cNvSpPr>
            <p:nvPr/>
          </p:nvSpPr>
          <p:spPr bwMode="auto">
            <a:xfrm>
              <a:off x="100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3" name="Rectangle 185"/>
            <p:cNvSpPr>
              <a:spLocks noChangeArrowheads="1"/>
            </p:cNvSpPr>
            <p:nvPr/>
          </p:nvSpPr>
          <p:spPr bwMode="auto">
            <a:xfrm>
              <a:off x="273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4" name="Rectangle 186"/>
            <p:cNvSpPr>
              <a:spLocks noChangeArrowheads="1"/>
            </p:cNvSpPr>
            <p:nvPr/>
          </p:nvSpPr>
          <p:spPr bwMode="auto">
            <a:xfrm>
              <a:off x="288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4" name="Rectangle 196"/>
            <p:cNvSpPr>
              <a:spLocks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5" name="Rectangle 197"/>
            <p:cNvSpPr>
              <a:spLocks noChangeArrowheads="1"/>
            </p:cNvSpPr>
            <p:nvPr/>
          </p:nvSpPr>
          <p:spPr bwMode="auto">
            <a:xfrm>
              <a:off x="100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6" name="Rectangle 198"/>
            <p:cNvSpPr>
              <a:spLocks noChangeArrowheads="1"/>
            </p:cNvSpPr>
            <p:nvPr/>
          </p:nvSpPr>
          <p:spPr bwMode="auto">
            <a:xfrm>
              <a:off x="115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4" name="Rectangle 206"/>
            <p:cNvSpPr>
              <a:spLocks noChangeArrowheads="1"/>
            </p:cNvSpPr>
            <p:nvPr/>
          </p:nvSpPr>
          <p:spPr bwMode="auto">
            <a:xfrm>
              <a:off x="230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" name="Rectangle 207"/>
            <p:cNvSpPr>
              <a:spLocks noChangeArrowheads="1"/>
            </p:cNvSpPr>
            <p:nvPr/>
          </p:nvSpPr>
          <p:spPr bwMode="auto">
            <a:xfrm>
              <a:off x="244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6" name="Rectangle 208"/>
            <p:cNvSpPr>
              <a:spLocks noChangeArrowheads="1"/>
            </p:cNvSpPr>
            <p:nvPr/>
          </p:nvSpPr>
          <p:spPr bwMode="auto">
            <a:xfrm>
              <a:off x="259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7" name="Rectangle 209"/>
            <p:cNvSpPr>
              <a:spLocks noChangeArrowheads="1"/>
            </p:cNvSpPr>
            <p:nvPr/>
          </p:nvSpPr>
          <p:spPr bwMode="auto">
            <a:xfrm>
              <a:off x="273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8" name="Rectangle 210"/>
            <p:cNvSpPr>
              <a:spLocks noChangeArrowheads="1"/>
            </p:cNvSpPr>
            <p:nvPr/>
          </p:nvSpPr>
          <p:spPr bwMode="auto">
            <a:xfrm>
              <a:off x="288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9" name="Rectangle 211"/>
            <p:cNvSpPr>
              <a:spLocks noChangeArrowheads="1"/>
            </p:cNvSpPr>
            <p:nvPr/>
          </p:nvSpPr>
          <p:spPr bwMode="auto">
            <a:xfrm>
              <a:off x="302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9" name="Rectangle 221"/>
            <p:cNvSpPr>
              <a:spLocks noChangeArrowheads="1"/>
            </p:cNvSpPr>
            <p:nvPr/>
          </p:nvSpPr>
          <p:spPr bwMode="auto">
            <a:xfrm>
              <a:off x="100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0" name="Rectangle 222"/>
            <p:cNvSpPr>
              <a:spLocks noChangeArrowheads="1"/>
            </p:cNvSpPr>
            <p:nvPr/>
          </p:nvSpPr>
          <p:spPr bwMode="auto">
            <a:xfrm>
              <a:off x="115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1" name="Rectangle 223"/>
            <p:cNvSpPr>
              <a:spLocks noChangeArrowheads="1"/>
            </p:cNvSpPr>
            <p:nvPr/>
          </p:nvSpPr>
          <p:spPr bwMode="auto">
            <a:xfrm>
              <a:off x="129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3" name="Rectangle 225"/>
            <p:cNvSpPr>
              <a:spLocks noChangeArrowheads="1"/>
            </p:cNvSpPr>
            <p:nvPr/>
          </p:nvSpPr>
          <p:spPr bwMode="auto">
            <a:xfrm>
              <a:off x="158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7" name="Rectangle 229"/>
            <p:cNvSpPr>
              <a:spLocks noChangeArrowheads="1"/>
            </p:cNvSpPr>
            <p:nvPr/>
          </p:nvSpPr>
          <p:spPr bwMode="auto">
            <a:xfrm>
              <a:off x="216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8" name="Rectangle 230"/>
            <p:cNvSpPr>
              <a:spLocks noChangeArrowheads="1"/>
            </p:cNvSpPr>
            <p:nvPr/>
          </p:nvSpPr>
          <p:spPr bwMode="auto">
            <a:xfrm>
              <a:off x="230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9" name="Rectangle 231"/>
            <p:cNvSpPr>
              <a:spLocks noChangeArrowheads="1"/>
            </p:cNvSpPr>
            <p:nvPr/>
          </p:nvSpPr>
          <p:spPr bwMode="auto">
            <a:xfrm>
              <a:off x="244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0" name="Rectangle 232"/>
            <p:cNvSpPr>
              <a:spLocks noChangeArrowheads="1"/>
            </p:cNvSpPr>
            <p:nvPr/>
          </p:nvSpPr>
          <p:spPr bwMode="auto">
            <a:xfrm>
              <a:off x="259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1" name="Rectangle 233"/>
            <p:cNvSpPr>
              <a:spLocks noChangeArrowheads="1"/>
            </p:cNvSpPr>
            <p:nvPr/>
          </p:nvSpPr>
          <p:spPr bwMode="auto">
            <a:xfrm>
              <a:off x="273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2" name="Rectangle 234"/>
            <p:cNvSpPr>
              <a:spLocks noChangeArrowheads="1"/>
            </p:cNvSpPr>
            <p:nvPr/>
          </p:nvSpPr>
          <p:spPr bwMode="auto">
            <a:xfrm>
              <a:off x="288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3" name="Rectangle 235"/>
            <p:cNvSpPr>
              <a:spLocks noChangeArrowheads="1"/>
            </p:cNvSpPr>
            <p:nvPr/>
          </p:nvSpPr>
          <p:spPr bwMode="auto">
            <a:xfrm>
              <a:off x="302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4" name="Rectangle 236"/>
            <p:cNvSpPr>
              <a:spLocks noChangeArrowheads="1"/>
            </p:cNvSpPr>
            <p:nvPr/>
          </p:nvSpPr>
          <p:spPr bwMode="auto">
            <a:xfrm>
              <a:off x="316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2" name="Rectangle 244"/>
            <p:cNvSpPr>
              <a:spLocks noChangeArrowheads="1"/>
            </p:cNvSpPr>
            <p:nvPr/>
          </p:nvSpPr>
          <p:spPr bwMode="auto">
            <a:xfrm>
              <a:off x="432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3" name="Rectangle 245"/>
            <p:cNvSpPr>
              <a:spLocks noChangeArrowheads="1"/>
            </p:cNvSpPr>
            <p:nvPr/>
          </p:nvSpPr>
          <p:spPr bwMode="auto">
            <a:xfrm>
              <a:off x="100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4" name="Rectangle 246"/>
            <p:cNvSpPr>
              <a:spLocks noChangeArrowheads="1"/>
            </p:cNvSpPr>
            <p:nvPr/>
          </p:nvSpPr>
          <p:spPr bwMode="auto">
            <a:xfrm>
              <a:off x="115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5" name="Rectangle 247"/>
            <p:cNvSpPr>
              <a:spLocks noChangeArrowheads="1"/>
            </p:cNvSpPr>
            <p:nvPr/>
          </p:nvSpPr>
          <p:spPr bwMode="auto">
            <a:xfrm>
              <a:off x="129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6" name="Rectangle 248"/>
            <p:cNvSpPr>
              <a:spLocks noChangeArrowheads="1"/>
            </p:cNvSpPr>
            <p:nvPr/>
          </p:nvSpPr>
          <p:spPr bwMode="auto">
            <a:xfrm>
              <a:off x="144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7" name="Rectangle 249"/>
            <p:cNvSpPr>
              <a:spLocks noChangeArrowheads="1"/>
            </p:cNvSpPr>
            <p:nvPr/>
          </p:nvSpPr>
          <p:spPr bwMode="auto">
            <a:xfrm>
              <a:off x="158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8" name="Rectangle 250"/>
            <p:cNvSpPr>
              <a:spLocks noChangeArrowheads="1"/>
            </p:cNvSpPr>
            <p:nvPr/>
          </p:nvSpPr>
          <p:spPr bwMode="auto">
            <a:xfrm>
              <a:off x="172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9" name="Rectangle 251"/>
            <p:cNvSpPr>
              <a:spLocks noChangeArrowheads="1"/>
            </p:cNvSpPr>
            <p:nvPr/>
          </p:nvSpPr>
          <p:spPr bwMode="auto">
            <a:xfrm>
              <a:off x="187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0" name="Rectangle 252"/>
            <p:cNvSpPr>
              <a:spLocks noChangeArrowheads="1"/>
            </p:cNvSpPr>
            <p:nvPr/>
          </p:nvSpPr>
          <p:spPr bwMode="auto">
            <a:xfrm>
              <a:off x="201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1" name="Rectangle 253"/>
            <p:cNvSpPr>
              <a:spLocks noChangeArrowheads="1"/>
            </p:cNvSpPr>
            <p:nvPr/>
          </p:nvSpPr>
          <p:spPr bwMode="auto">
            <a:xfrm>
              <a:off x="216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2" name="Rectangle 254"/>
            <p:cNvSpPr>
              <a:spLocks noChangeArrowheads="1"/>
            </p:cNvSpPr>
            <p:nvPr/>
          </p:nvSpPr>
          <p:spPr bwMode="auto">
            <a:xfrm>
              <a:off x="230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3" name="Rectangle 255"/>
            <p:cNvSpPr>
              <a:spLocks noChangeArrowheads="1"/>
            </p:cNvSpPr>
            <p:nvPr/>
          </p:nvSpPr>
          <p:spPr bwMode="auto">
            <a:xfrm>
              <a:off x="244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4" name="Rectangle 256"/>
            <p:cNvSpPr>
              <a:spLocks noChangeArrowheads="1"/>
            </p:cNvSpPr>
            <p:nvPr/>
          </p:nvSpPr>
          <p:spPr bwMode="auto">
            <a:xfrm>
              <a:off x="259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5" name="Rectangle 257"/>
            <p:cNvSpPr>
              <a:spLocks noChangeArrowheads="1"/>
            </p:cNvSpPr>
            <p:nvPr/>
          </p:nvSpPr>
          <p:spPr bwMode="auto">
            <a:xfrm>
              <a:off x="273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6" name="Rectangle 258"/>
            <p:cNvSpPr>
              <a:spLocks noChangeArrowheads="1"/>
            </p:cNvSpPr>
            <p:nvPr/>
          </p:nvSpPr>
          <p:spPr bwMode="auto">
            <a:xfrm>
              <a:off x="288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7" name="Rectangle 259"/>
            <p:cNvSpPr>
              <a:spLocks noChangeArrowheads="1"/>
            </p:cNvSpPr>
            <p:nvPr/>
          </p:nvSpPr>
          <p:spPr bwMode="auto">
            <a:xfrm>
              <a:off x="302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8" name="Rectangle 260"/>
            <p:cNvSpPr>
              <a:spLocks noChangeArrowheads="1"/>
            </p:cNvSpPr>
            <p:nvPr/>
          </p:nvSpPr>
          <p:spPr bwMode="auto">
            <a:xfrm>
              <a:off x="316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9" name="Rectangle 261"/>
            <p:cNvSpPr>
              <a:spLocks noChangeArrowheads="1"/>
            </p:cNvSpPr>
            <p:nvPr/>
          </p:nvSpPr>
          <p:spPr bwMode="auto">
            <a:xfrm>
              <a:off x="331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0" name="Rectangle 262"/>
            <p:cNvSpPr>
              <a:spLocks noChangeArrowheads="1"/>
            </p:cNvSpPr>
            <p:nvPr/>
          </p:nvSpPr>
          <p:spPr bwMode="auto">
            <a:xfrm>
              <a:off x="345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1" name="Rectangle 263"/>
            <p:cNvSpPr>
              <a:spLocks noChangeArrowheads="1"/>
            </p:cNvSpPr>
            <p:nvPr/>
          </p:nvSpPr>
          <p:spPr bwMode="auto">
            <a:xfrm>
              <a:off x="360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6" name="Rectangle 268"/>
            <p:cNvSpPr>
              <a:spLocks noChangeArrowheads="1"/>
            </p:cNvSpPr>
            <p:nvPr/>
          </p:nvSpPr>
          <p:spPr bwMode="auto">
            <a:xfrm>
              <a:off x="432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7" name="Rectangle 269"/>
            <p:cNvSpPr>
              <a:spLocks noChangeArrowheads="1"/>
            </p:cNvSpPr>
            <p:nvPr/>
          </p:nvSpPr>
          <p:spPr bwMode="auto">
            <a:xfrm>
              <a:off x="100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8" name="Rectangle 270"/>
            <p:cNvSpPr>
              <a:spLocks noChangeArrowheads="1"/>
            </p:cNvSpPr>
            <p:nvPr/>
          </p:nvSpPr>
          <p:spPr bwMode="auto">
            <a:xfrm>
              <a:off x="115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9" name="Rectangle 271"/>
            <p:cNvSpPr>
              <a:spLocks noChangeArrowheads="1"/>
            </p:cNvSpPr>
            <p:nvPr/>
          </p:nvSpPr>
          <p:spPr bwMode="auto">
            <a:xfrm>
              <a:off x="129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0" name="Rectangle 272"/>
            <p:cNvSpPr>
              <a:spLocks noChangeArrowheads="1"/>
            </p:cNvSpPr>
            <p:nvPr/>
          </p:nvSpPr>
          <p:spPr bwMode="auto">
            <a:xfrm>
              <a:off x="144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1" name="Rectangle 273"/>
            <p:cNvSpPr>
              <a:spLocks noChangeArrowheads="1"/>
            </p:cNvSpPr>
            <p:nvPr/>
          </p:nvSpPr>
          <p:spPr bwMode="auto">
            <a:xfrm>
              <a:off x="158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2" name="Rectangle 274"/>
            <p:cNvSpPr>
              <a:spLocks noChangeArrowheads="1"/>
            </p:cNvSpPr>
            <p:nvPr/>
          </p:nvSpPr>
          <p:spPr bwMode="auto">
            <a:xfrm>
              <a:off x="172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3" name="Rectangle 275"/>
            <p:cNvSpPr>
              <a:spLocks noChangeArrowheads="1"/>
            </p:cNvSpPr>
            <p:nvPr/>
          </p:nvSpPr>
          <p:spPr bwMode="auto">
            <a:xfrm>
              <a:off x="187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4" name="Rectangle 276"/>
            <p:cNvSpPr>
              <a:spLocks noChangeArrowheads="1"/>
            </p:cNvSpPr>
            <p:nvPr/>
          </p:nvSpPr>
          <p:spPr bwMode="auto">
            <a:xfrm>
              <a:off x="201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5" name="Rectangle 277"/>
            <p:cNvSpPr>
              <a:spLocks noChangeArrowheads="1"/>
            </p:cNvSpPr>
            <p:nvPr/>
          </p:nvSpPr>
          <p:spPr bwMode="auto">
            <a:xfrm>
              <a:off x="216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6" name="Rectangle 278"/>
            <p:cNvSpPr>
              <a:spLocks noChangeArrowheads="1"/>
            </p:cNvSpPr>
            <p:nvPr/>
          </p:nvSpPr>
          <p:spPr bwMode="auto">
            <a:xfrm>
              <a:off x="230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7" name="Rectangle 279"/>
            <p:cNvSpPr>
              <a:spLocks noChangeArrowheads="1"/>
            </p:cNvSpPr>
            <p:nvPr/>
          </p:nvSpPr>
          <p:spPr bwMode="auto">
            <a:xfrm>
              <a:off x="244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8" name="Rectangle 280"/>
            <p:cNvSpPr>
              <a:spLocks noChangeArrowheads="1"/>
            </p:cNvSpPr>
            <p:nvPr/>
          </p:nvSpPr>
          <p:spPr bwMode="auto">
            <a:xfrm>
              <a:off x="259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9" name="Rectangle 281"/>
            <p:cNvSpPr>
              <a:spLocks noChangeArrowheads="1"/>
            </p:cNvSpPr>
            <p:nvPr/>
          </p:nvSpPr>
          <p:spPr bwMode="auto">
            <a:xfrm>
              <a:off x="273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0" name="Rectangle 282"/>
            <p:cNvSpPr>
              <a:spLocks noChangeArrowheads="1"/>
            </p:cNvSpPr>
            <p:nvPr/>
          </p:nvSpPr>
          <p:spPr bwMode="auto">
            <a:xfrm>
              <a:off x="288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1" name="Rectangle 283"/>
            <p:cNvSpPr>
              <a:spLocks noChangeArrowheads="1"/>
            </p:cNvSpPr>
            <p:nvPr/>
          </p:nvSpPr>
          <p:spPr bwMode="auto">
            <a:xfrm>
              <a:off x="302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2" name="Rectangle 284"/>
            <p:cNvSpPr>
              <a:spLocks noChangeArrowheads="1"/>
            </p:cNvSpPr>
            <p:nvPr/>
          </p:nvSpPr>
          <p:spPr bwMode="auto">
            <a:xfrm>
              <a:off x="316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3" name="Rectangle 285"/>
            <p:cNvSpPr>
              <a:spLocks noChangeArrowheads="1"/>
            </p:cNvSpPr>
            <p:nvPr/>
          </p:nvSpPr>
          <p:spPr bwMode="auto">
            <a:xfrm>
              <a:off x="331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4" name="Rectangle 286"/>
            <p:cNvSpPr>
              <a:spLocks noChangeArrowheads="1"/>
            </p:cNvSpPr>
            <p:nvPr/>
          </p:nvSpPr>
          <p:spPr bwMode="auto">
            <a:xfrm>
              <a:off x="345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5" name="Rectangle 287"/>
            <p:cNvSpPr>
              <a:spLocks noChangeArrowheads="1"/>
            </p:cNvSpPr>
            <p:nvPr/>
          </p:nvSpPr>
          <p:spPr bwMode="auto">
            <a:xfrm>
              <a:off x="360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6" name="Rectangle 288"/>
            <p:cNvSpPr>
              <a:spLocks noChangeArrowheads="1"/>
            </p:cNvSpPr>
            <p:nvPr/>
          </p:nvSpPr>
          <p:spPr bwMode="auto">
            <a:xfrm>
              <a:off x="374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7" name="Rectangle 289"/>
            <p:cNvSpPr>
              <a:spLocks noChangeArrowheads="1"/>
            </p:cNvSpPr>
            <p:nvPr/>
          </p:nvSpPr>
          <p:spPr bwMode="auto">
            <a:xfrm>
              <a:off x="388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8" name="Rectangle 290"/>
            <p:cNvSpPr>
              <a:spLocks noChangeArrowheads="1"/>
            </p:cNvSpPr>
            <p:nvPr/>
          </p:nvSpPr>
          <p:spPr bwMode="auto">
            <a:xfrm>
              <a:off x="403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9" name="Rectangle 291"/>
            <p:cNvSpPr>
              <a:spLocks noChangeArrowheads="1"/>
            </p:cNvSpPr>
            <p:nvPr/>
          </p:nvSpPr>
          <p:spPr bwMode="auto">
            <a:xfrm>
              <a:off x="417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00" name="Rectangle 292"/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05" name="Rectangle 297"/>
          <p:cNvSpPr>
            <a:spLocks noChangeArrowheads="1"/>
          </p:cNvSpPr>
          <p:nvPr/>
        </p:nvSpPr>
        <p:spPr bwMode="auto">
          <a:xfrm>
            <a:off x="1600200" y="2514600"/>
            <a:ext cx="5486400" cy="27432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903" name="Group 295"/>
          <p:cNvGrpSpPr>
            <a:grpSpLocks/>
          </p:cNvGrpSpPr>
          <p:nvPr/>
        </p:nvGrpSpPr>
        <p:grpSpPr bwMode="auto">
          <a:xfrm>
            <a:off x="1828800" y="2514600"/>
            <a:ext cx="5257800" cy="2514600"/>
            <a:chOff x="1152" y="2352"/>
            <a:chExt cx="3312" cy="1584"/>
          </a:xfrm>
        </p:grpSpPr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230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>
              <a:off x="187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201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216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Rectangle 15"/>
            <p:cNvSpPr>
              <a:spLocks noChangeArrowheads="1"/>
            </p:cNvSpPr>
            <p:nvPr/>
          </p:nvSpPr>
          <p:spPr bwMode="auto">
            <a:xfrm>
              <a:off x="244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Rectangle 16"/>
            <p:cNvSpPr>
              <a:spLocks noChangeArrowheads="1"/>
            </p:cNvSpPr>
            <p:nvPr/>
          </p:nvSpPr>
          <p:spPr bwMode="auto">
            <a:xfrm>
              <a:off x="259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1" name="Rectangle 33"/>
            <p:cNvSpPr>
              <a:spLocks noChangeArrowheads="1"/>
            </p:cNvSpPr>
            <p:nvPr/>
          </p:nvSpPr>
          <p:spPr bwMode="auto">
            <a:xfrm>
              <a:off x="15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2" name="Rectangle 34"/>
            <p:cNvSpPr>
              <a:spLocks noChangeArrowheads="1"/>
            </p:cNvSpPr>
            <p:nvPr/>
          </p:nvSpPr>
          <p:spPr bwMode="auto">
            <a:xfrm>
              <a:off x="172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187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4" name="Rectangle 36"/>
            <p:cNvSpPr>
              <a:spLocks noChangeArrowheads="1"/>
            </p:cNvSpPr>
            <p:nvPr/>
          </p:nvSpPr>
          <p:spPr bwMode="auto">
            <a:xfrm>
              <a:off x="201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5" name="Rectangle 37"/>
            <p:cNvSpPr>
              <a:spLocks noChangeArrowheads="1"/>
            </p:cNvSpPr>
            <p:nvPr/>
          </p:nvSpPr>
          <p:spPr bwMode="auto">
            <a:xfrm>
              <a:off x="216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6" name="Rectangle 38"/>
            <p:cNvSpPr>
              <a:spLocks noChangeArrowheads="1"/>
            </p:cNvSpPr>
            <p:nvPr/>
          </p:nvSpPr>
          <p:spPr bwMode="auto">
            <a:xfrm>
              <a:off x="230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7" name="Rectangle 39"/>
            <p:cNvSpPr>
              <a:spLocks noChangeArrowheads="1"/>
            </p:cNvSpPr>
            <p:nvPr/>
          </p:nvSpPr>
          <p:spPr bwMode="auto">
            <a:xfrm>
              <a:off x="244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Rectangle 40"/>
            <p:cNvSpPr>
              <a:spLocks noChangeArrowheads="1"/>
            </p:cNvSpPr>
            <p:nvPr/>
          </p:nvSpPr>
          <p:spPr bwMode="auto">
            <a:xfrm>
              <a:off x="259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9" name="Rectangle 41"/>
            <p:cNvSpPr>
              <a:spLocks noChangeArrowheads="1"/>
            </p:cNvSpPr>
            <p:nvPr/>
          </p:nvSpPr>
          <p:spPr bwMode="auto">
            <a:xfrm>
              <a:off x="273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Rectangle 42"/>
            <p:cNvSpPr>
              <a:spLocks noChangeArrowheads="1"/>
            </p:cNvSpPr>
            <p:nvPr/>
          </p:nvSpPr>
          <p:spPr bwMode="auto">
            <a:xfrm>
              <a:off x="288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3" name="Rectangle 55"/>
            <p:cNvSpPr>
              <a:spLocks noChangeArrowheads="1"/>
            </p:cNvSpPr>
            <p:nvPr/>
          </p:nvSpPr>
          <p:spPr bwMode="auto">
            <a:xfrm>
              <a:off x="12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4" name="Rectangle 56"/>
            <p:cNvSpPr>
              <a:spLocks noChangeArrowheads="1"/>
            </p:cNvSpPr>
            <p:nvPr/>
          </p:nvSpPr>
          <p:spPr bwMode="auto">
            <a:xfrm>
              <a:off x="144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5" name="Rectangle 57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Rectangle 58"/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7" name="Rectangle 59"/>
            <p:cNvSpPr>
              <a:spLocks noChangeArrowheads="1"/>
            </p:cNvSpPr>
            <p:nvPr/>
          </p:nvSpPr>
          <p:spPr bwMode="auto">
            <a:xfrm>
              <a:off x="187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8" name="Rectangle 60"/>
            <p:cNvSpPr>
              <a:spLocks noChangeArrowheads="1"/>
            </p:cNvSpPr>
            <p:nvPr/>
          </p:nvSpPr>
          <p:spPr bwMode="auto">
            <a:xfrm>
              <a:off x="201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9" name="Rectangle 61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0" name="Rectangle 62"/>
            <p:cNvSpPr>
              <a:spLocks noChangeArrowheads="1"/>
            </p:cNvSpPr>
            <p:nvPr/>
          </p:nvSpPr>
          <p:spPr bwMode="auto">
            <a:xfrm>
              <a:off x="230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1" name="Rectangle 63"/>
            <p:cNvSpPr>
              <a:spLocks noChangeArrowheads="1"/>
            </p:cNvSpPr>
            <p:nvPr/>
          </p:nvSpPr>
          <p:spPr bwMode="auto">
            <a:xfrm>
              <a:off x="244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2" name="Rectangle 64"/>
            <p:cNvSpPr>
              <a:spLocks noChangeArrowheads="1"/>
            </p:cNvSpPr>
            <p:nvPr/>
          </p:nvSpPr>
          <p:spPr bwMode="auto">
            <a:xfrm>
              <a:off x="259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3" name="Rectangle 65"/>
            <p:cNvSpPr>
              <a:spLocks noChangeArrowheads="1"/>
            </p:cNvSpPr>
            <p:nvPr/>
          </p:nvSpPr>
          <p:spPr bwMode="auto">
            <a:xfrm>
              <a:off x="273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4" name="Rectangle 6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5" name="Rectangle 67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6" name="Rectangle 68"/>
            <p:cNvSpPr>
              <a:spLocks noChangeArrowheads="1"/>
            </p:cNvSpPr>
            <p:nvPr/>
          </p:nvSpPr>
          <p:spPr bwMode="auto">
            <a:xfrm>
              <a:off x="316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7" name="Rectangle 69"/>
            <p:cNvSpPr>
              <a:spLocks noChangeArrowheads="1"/>
            </p:cNvSpPr>
            <p:nvPr/>
          </p:nvSpPr>
          <p:spPr bwMode="auto">
            <a:xfrm>
              <a:off x="331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7" name="Rectangle 79"/>
            <p:cNvSpPr>
              <a:spLocks noChangeArrowheads="1"/>
            </p:cNvSpPr>
            <p:nvPr/>
          </p:nvSpPr>
          <p:spPr bwMode="auto">
            <a:xfrm>
              <a:off x="129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8" name="Rectangle 80"/>
            <p:cNvSpPr>
              <a:spLocks noChangeArrowheads="1"/>
            </p:cNvSpPr>
            <p:nvPr/>
          </p:nvSpPr>
          <p:spPr bwMode="auto">
            <a:xfrm>
              <a:off x="144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9" name="Rectangle 81"/>
            <p:cNvSpPr>
              <a:spLocks noChangeArrowheads="1"/>
            </p:cNvSpPr>
            <p:nvPr/>
          </p:nvSpPr>
          <p:spPr bwMode="auto">
            <a:xfrm>
              <a:off x="158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0" name="Rectangle 82"/>
            <p:cNvSpPr>
              <a:spLocks noChangeArrowheads="1"/>
            </p:cNvSpPr>
            <p:nvPr/>
          </p:nvSpPr>
          <p:spPr bwMode="auto">
            <a:xfrm>
              <a:off x="172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1" name="Rectangle 83"/>
            <p:cNvSpPr>
              <a:spLocks noChangeArrowheads="1"/>
            </p:cNvSpPr>
            <p:nvPr/>
          </p:nvSpPr>
          <p:spPr bwMode="auto">
            <a:xfrm>
              <a:off x="187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2" name="Rectangle 84"/>
            <p:cNvSpPr>
              <a:spLocks noChangeArrowheads="1"/>
            </p:cNvSpPr>
            <p:nvPr/>
          </p:nvSpPr>
          <p:spPr bwMode="auto">
            <a:xfrm>
              <a:off x="201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3" name="Rectangle 85"/>
            <p:cNvSpPr>
              <a:spLocks noChangeArrowheads="1"/>
            </p:cNvSpPr>
            <p:nvPr/>
          </p:nvSpPr>
          <p:spPr bwMode="auto">
            <a:xfrm>
              <a:off x="216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4" name="Rectangle 86"/>
            <p:cNvSpPr>
              <a:spLocks noChangeArrowheads="1"/>
            </p:cNvSpPr>
            <p:nvPr/>
          </p:nvSpPr>
          <p:spPr bwMode="auto">
            <a:xfrm>
              <a:off x="230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5" name="Rectangle 87"/>
            <p:cNvSpPr>
              <a:spLocks noChangeArrowheads="1"/>
            </p:cNvSpPr>
            <p:nvPr/>
          </p:nvSpPr>
          <p:spPr bwMode="auto">
            <a:xfrm>
              <a:off x="244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6" name="Rectangle 88"/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7" name="Rectangle 89"/>
            <p:cNvSpPr>
              <a:spLocks noChangeArrowheads="1"/>
            </p:cNvSpPr>
            <p:nvPr/>
          </p:nvSpPr>
          <p:spPr bwMode="auto">
            <a:xfrm>
              <a:off x="273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8" name="Rectangle 90"/>
            <p:cNvSpPr>
              <a:spLocks noChangeArrowheads="1"/>
            </p:cNvSpPr>
            <p:nvPr/>
          </p:nvSpPr>
          <p:spPr bwMode="auto">
            <a:xfrm>
              <a:off x="288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9" name="Rectangle 91"/>
            <p:cNvSpPr>
              <a:spLocks noChangeArrowheads="1"/>
            </p:cNvSpPr>
            <p:nvPr/>
          </p:nvSpPr>
          <p:spPr bwMode="auto">
            <a:xfrm>
              <a:off x="302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0" name="Rectangle 92"/>
            <p:cNvSpPr>
              <a:spLocks noChangeArrowheads="1"/>
            </p:cNvSpPr>
            <p:nvPr/>
          </p:nvSpPr>
          <p:spPr bwMode="auto">
            <a:xfrm>
              <a:off x="316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1" name="Rectangle 93"/>
            <p:cNvSpPr>
              <a:spLocks noChangeArrowheads="1"/>
            </p:cNvSpPr>
            <p:nvPr/>
          </p:nvSpPr>
          <p:spPr bwMode="auto">
            <a:xfrm>
              <a:off x="331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2" name="Rectangle 94"/>
            <p:cNvSpPr>
              <a:spLocks noChangeArrowheads="1"/>
            </p:cNvSpPr>
            <p:nvPr/>
          </p:nvSpPr>
          <p:spPr bwMode="auto">
            <a:xfrm>
              <a:off x="345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3" name="Rectangle 95"/>
            <p:cNvSpPr>
              <a:spLocks noChangeArrowheads="1"/>
            </p:cNvSpPr>
            <p:nvPr/>
          </p:nvSpPr>
          <p:spPr bwMode="auto">
            <a:xfrm>
              <a:off x="360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4" name="Rectangle 96"/>
            <p:cNvSpPr>
              <a:spLocks noChangeArrowheads="1"/>
            </p:cNvSpPr>
            <p:nvPr/>
          </p:nvSpPr>
          <p:spPr bwMode="auto">
            <a:xfrm>
              <a:off x="374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0" name="Rectangle 102"/>
            <p:cNvSpPr>
              <a:spLocks noChangeArrowheads="1"/>
            </p:cNvSpPr>
            <p:nvPr/>
          </p:nvSpPr>
          <p:spPr bwMode="auto">
            <a:xfrm>
              <a:off x="115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" name="Rectangle 103"/>
            <p:cNvSpPr>
              <a:spLocks noChangeArrowheads="1"/>
            </p:cNvSpPr>
            <p:nvPr/>
          </p:nvSpPr>
          <p:spPr bwMode="auto">
            <a:xfrm>
              <a:off x="129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" name="Rectangle 104"/>
            <p:cNvSpPr>
              <a:spLocks noChangeArrowheads="1"/>
            </p:cNvSpPr>
            <p:nvPr/>
          </p:nvSpPr>
          <p:spPr bwMode="auto">
            <a:xfrm>
              <a:off x="144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3" name="Rectangle 105"/>
            <p:cNvSpPr>
              <a:spLocks noChangeArrowheads="1"/>
            </p:cNvSpPr>
            <p:nvPr/>
          </p:nvSpPr>
          <p:spPr bwMode="auto">
            <a:xfrm>
              <a:off x="158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4" name="Rectangle 106"/>
            <p:cNvSpPr>
              <a:spLocks noChangeArrowheads="1"/>
            </p:cNvSpPr>
            <p:nvPr/>
          </p:nvSpPr>
          <p:spPr bwMode="auto">
            <a:xfrm>
              <a:off x="172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5" name="Rectangle 107"/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6" name="Rectangle 108"/>
            <p:cNvSpPr>
              <a:spLocks noChangeArrowheads="1"/>
            </p:cNvSpPr>
            <p:nvPr/>
          </p:nvSpPr>
          <p:spPr bwMode="auto">
            <a:xfrm>
              <a:off x="201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7" name="Rectangle 109"/>
            <p:cNvSpPr>
              <a:spLocks noChangeArrowheads="1"/>
            </p:cNvSpPr>
            <p:nvPr/>
          </p:nvSpPr>
          <p:spPr bwMode="auto">
            <a:xfrm>
              <a:off x="216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8" name="Rectangle 110"/>
            <p:cNvSpPr>
              <a:spLocks noChangeArrowheads="1"/>
            </p:cNvSpPr>
            <p:nvPr/>
          </p:nvSpPr>
          <p:spPr bwMode="auto">
            <a:xfrm>
              <a:off x="230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9" name="Rectangle 111"/>
            <p:cNvSpPr>
              <a:spLocks noChangeArrowheads="1"/>
            </p:cNvSpPr>
            <p:nvPr/>
          </p:nvSpPr>
          <p:spPr bwMode="auto">
            <a:xfrm>
              <a:off x="244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0" name="Rectangle 112"/>
            <p:cNvSpPr>
              <a:spLocks noChangeArrowheads="1"/>
            </p:cNvSpPr>
            <p:nvPr/>
          </p:nvSpPr>
          <p:spPr bwMode="auto">
            <a:xfrm>
              <a:off x="259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1" name="Rectangle 113"/>
            <p:cNvSpPr>
              <a:spLocks noChangeArrowheads="1"/>
            </p:cNvSpPr>
            <p:nvPr/>
          </p:nvSpPr>
          <p:spPr bwMode="auto">
            <a:xfrm>
              <a:off x="273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2" name="Rectangle 114"/>
            <p:cNvSpPr>
              <a:spLocks noChangeArrowheads="1"/>
            </p:cNvSpPr>
            <p:nvPr/>
          </p:nvSpPr>
          <p:spPr bwMode="auto">
            <a:xfrm>
              <a:off x="288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3" name="Rectangle 115"/>
            <p:cNvSpPr>
              <a:spLocks noChangeArrowheads="1"/>
            </p:cNvSpPr>
            <p:nvPr/>
          </p:nvSpPr>
          <p:spPr bwMode="auto">
            <a:xfrm>
              <a:off x="302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4" name="Rectangle 116"/>
            <p:cNvSpPr>
              <a:spLocks noChangeArrowheads="1"/>
            </p:cNvSpPr>
            <p:nvPr/>
          </p:nvSpPr>
          <p:spPr bwMode="auto">
            <a:xfrm>
              <a:off x="316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5" name="Rectangle 117"/>
            <p:cNvSpPr>
              <a:spLocks noChangeArrowheads="1"/>
            </p:cNvSpPr>
            <p:nvPr/>
          </p:nvSpPr>
          <p:spPr bwMode="auto">
            <a:xfrm>
              <a:off x="331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6" name="Rectangle 118"/>
            <p:cNvSpPr>
              <a:spLocks noChangeArrowheads="1"/>
            </p:cNvSpPr>
            <p:nvPr/>
          </p:nvSpPr>
          <p:spPr bwMode="auto">
            <a:xfrm>
              <a:off x="345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7" name="Rectangle 119"/>
            <p:cNvSpPr>
              <a:spLocks noChangeArrowheads="1"/>
            </p:cNvSpPr>
            <p:nvPr/>
          </p:nvSpPr>
          <p:spPr bwMode="auto">
            <a:xfrm>
              <a:off x="360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8" name="Rectangle 120"/>
            <p:cNvSpPr>
              <a:spLocks noChangeArrowheads="1"/>
            </p:cNvSpPr>
            <p:nvPr/>
          </p:nvSpPr>
          <p:spPr bwMode="auto">
            <a:xfrm>
              <a:off x="374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9" name="Rectangle 121"/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0" name="Rectangle 122"/>
            <p:cNvSpPr>
              <a:spLocks noChangeArrowheads="1"/>
            </p:cNvSpPr>
            <p:nvPr/>
          </p:nvSpPr>
          <p:spPr bwMode="auto">
            <a:xfrm>
              <a:off x="403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4" name="Rectangle 126"/>
            <p:cNvSpPr>
              <a:spLocks noChangeArrowheads="1"/>
            </p:cNvSpPr>
            <p:nvPr/>
          </p:nvSpPr>
          <p:spPr bwMode="auto">
            <a:xfrm>
              <a:off x="115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5" name="Rectangle 127"/>
            <p:cNvSpPr>
              <a:spLocks noChangeArrowheads="1"/>
            </p:cNvSpPr>
            <p:nvPr/>
          </p:nvSpPr>
          <p:spPr bwMode="auto">
            <a:xfrm>
              <a:off x="129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6" name="Rectangle 128"/>
            <p:cNvSpPr>
              <a:spLocks noChangeArrowheads="1"/>
            </p:cNvSpPr>
            <p:nvPr/>
          </p:nvSpPr>
          <p:spPr bwMode="auto">
            <a:xfrm>
              <a:off x="144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7" name="Rectangle 129"/>
            <p:cNvSpPr>
              <a:spLocks noChangeArrowheads="1"/>
            </p:cNvSpPr>
            <p:nvPr/>
          </p:nvSpPr>
          <p:spPr bwMode="auto">
            <a:xfrm>
              <a:off x="158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8" name="Rectangle 130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9" name="Rectangle 131"/>
            <p:cNvSpPr>
              <a:spLocks noChangeArrowheads="1"/>
            </p:cNvSpPr>
            <p:nvPr/>
          </p:nvSpPr>
          <p:spPr bwMode="auto">
            <a:xfrm>
              <a:off x="187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0" name="Rectangle 132"/>
            <p:cNvSpPr>
              <a:spLocks noChangeArrowheads="1"/>
            </p:cNvSpPr>
            <p:nvPr/>
          </p:nvSpPr>
          <p:spPr bwMode="auto">
            <a:xfrm>
              <a:off x="201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1" name="Rectangle 133"/>
            <p:cNvSpPr>
              <a:spLocks noChangeArrowheads="1"/>
            </p:cNvSpPr>
            <p:nvPr/>
          </p:nvSpPr>
          <p:spPr bwMode="auto">
            <a:xfrm>
              <a:off x="216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2" name="Rectangle 134"/>
            <p:cNvSpPr>
              <a:spLocks noChangeArrowheads="1"/>
            </p:cNvSpPr>
            <p:nvPr/>
          </p:nvSpPr>
          <p:spPr bwMode="auto">
            <a:xfrm>
              <a:off x="230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3" name="Rectangle 135"/>
            <p:cNvSpPr>
              <a:spLocks noChangeArrowheads="1"/>
            </p:cNvSpPr>
            <p:nvPr/>
          </p:nvSpPr>
          <p:spPr bwMode="auto">
            <a:xfrm>
              <a:off x="244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4" name="Rectangle 136"/>
            <p:cNvSpPr>
              <a:spLocks noChangeArrowheads="1"/>
            </p:cNvSpPr>
            <p:nvPr/>
          </p:nvSpPr>
          <p:spPr bwMode="auto">
            <a:xfrm>
              <a:off x="259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5" name="Rectangle 137"/>
            <p:cNvSpPr>
              <a:spLocks noChangeArrowheads="1"/>
            </p:cNvSpPr>
            <p:nvPr/>
          </p:nvSpPr>
          <p:spPr bwMode="auto">
            <a:xfrm>
              <a:off x="273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6" name="Rectangle 138"/>
            <p:cNvSpPr>
              <a:spLocks noChangeArrowheads="1"/>
            </p:cNvSpPr>
            <p:nvPr/>
          </p:nvSpPr>
          <p:spPr bwMode="auto">
            <a:xfrm>
              <a:off x="288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7" name="Rectangle 139"/>
            <p:cNvSpPr>
              <a:spLocks noChangeArrowheads="1"/>
            </p:cNvSpPr>
            <p:nvPr/>
          </p:nvSpPr>
          <p:spPr bwMode="auto">
            <a:xfrm>
              <a:off x="302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8" name="Rectangle 140"/>
            <p:cNvSpPr>
              <a:spLocks noChangeArrowheads="1"/>
            </p:cNvSpPr>
            <p:nvPr/>
          </p:nvSpPr>
          <p:spPr bwMode="auto">
            <a:xfrm>
              <a:off x="316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9" name="Rectangle 141"/>
            <p:cNvSpPr>
              <a:spLocks noChangeArrowheads="1"/>
            </p:cNvSpPr>
            <p:nvPr/>
          </p:nvSpPr>
          <p:spPr bwMode="auto">
            <a:xfrm>
              <a:off x="331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0" name="Rectangle 142"/>
            <p:cNvSpPr>
              <a:spLocks noChangeArrowheads="1"/>
            </p:cNvSpPr>
            <p:nvPr/>
          </p:nvSpPr>
          <p:spPr bwMode="auto">
            <a:xfrm>
              <a:off x="345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1" name="Rectangle 143"/>
            <p:cNvSpPr>
              <a:spLocks noChangeArrowheads="1"/>
            </p:cNvSpPr>
            <p:nvPr/>
          </p:nvSpPr>
          <p:spPr bwMode="auto">
            <a:xfrm>
              <a:off x="360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2" name="Rectangle 144"/>
            <p:cNvSpPr>
              <a:spLocks noChangeArrowheads="1"/>
            </p:cNvSpPr>
            <p:nvPr/>
          </p:nvSpPr>
          <p:spPr bwMode="auto">
            <a:xfrm>
              <a:off x="374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3" name="Rectangle 145"/>
            <p:cNvSpPr>
              <a:spLocks noChangeArrowheads="1"/>
            </p:cNvSpPr>
            <p:nvPr/>
          </p:nvSpPr>
          <p:spPr bwMode="auto">
            <a:xfrm>
              <a:off x="388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4" name="Rectangle 146"/>
            <p:cNvSpPr>
              <a:spLocks noChangeArrowheads="1"/>
            </p:cNvSpPr>
            <p:nvPr/>
          </p:nvSpPr>
          <p:spPr bwMode="auto">
            <a:xfrm>
              <a:off x="403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8" name="Rectangle 150"/>
            <p:cNvSpPr>
              <a:spLocks noChangeArrowheads="1"/>
            </p:cNvSpPr>
            <p:nvPr/>
          </p:nvSpPr>
          <p:spPr bwMode="auto">
            <a:xfrm>
              <a:off x="115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9" name="Rectangle 151"/>
            <p:cNvSpPr>
              <a:spLocks noChangeArrowheads="1"/>
            </p:cNvSpPr>
            <p:nvPr/>
          </p:nvSpPr>
          <p:spPr bwMode="auto">
            <a:xfrm>
              <a:off x="129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0" name="Rectangle 152"/>
            <p:cNvSpPr>
              <a:spLocks noChangeArrowheads="1"/>
            </p:cNvSpPr>
            <p:nvPr/>
          </p:nvSpPr>
          <p:spPr bwMode="auto">
            <a:xfrm>
              <a:off x="144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1" name="Rectangle 153"/>
            <p:cNvSpPr>
              <a:spLocks noChangeArrowheads="1"/>
            </p:cNvSpPr>
            <p:nvPr/>
          </p:nvSpPr>
          <p:spPr bwMode="auto">
            <a:xfrm>
              <a:off x="158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2" name="Rectangle 154"/>
            <p:cNvSpPr>
              <a:spLocks noChangeArrowheads="1"/>
            </p:cNvSpPr>
            <p:nvPr/>
          </p:nvSpPr>
          <p:spPr bwMode="auto">
            <a:xfrm>
              <a:off x="172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3" name="Rectangle 155"/>
            <p:cNvSpPr>
              <a:spLocks noChangeArrowheads="1"/>
            </p:cNvSpPr>
            <p:nvPr/>
          </p:nvSpPr>
          <p:spPr bwMode="auto">
            <a:xfrm>
              <a:off x="187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4" name="Rectangle 156"/>
            <p:cNvSpPr>
              <a:spLocks noChangeArrowheads="1"/>
            </p:cNvSpPr>
            <p:nvPr/>
          </p:nvSpPr>
          <p:spPr bwMode="auto">
            <a:xfrm>
              <a:off x="201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5" name="Rectangle 157"/>
            <p:cNvSpPr>
              <a:spLocks noChangeArrowheads="1"/>
            </p:cNvSpPr>
            <p:nvPr/>
          </p:nvSpPr>
          <p:spPr bwMode="auto">
            <a:xfrm>
              <a:off x="216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6" name="Rectangle 158"/>
            <p:cNvSpPr>
              <a:spLocks noChangeArrowheads="1"/>
            </p:cNvSpPr>
            <p:nvPr/>
          </p:nvSpPr>
          <p:spPr bwMode="auto">
            <a:xfrm>
              <a:off x="230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7" name="Rectangle 159"/>
            <p:cNvSpPr>
              <a:spLocks noChangeArrowheads="1"/>
            </p:cNvSpPr>
            <p:nvPr/>
          </p:nvSpPr>
          <p:spPr bwMode="auto">
            <a:xfrm>
              <a:off x="244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8" name="Rectangle 160"/>
            <p:cNvSpPr>
              <a:spLocks noChangeArrowheads="1"/>
            </p:cNvSpPr>
            <p:nvPr/>
          </p:nvSpPr>
          <p:spPr bwMode="auto">
            <a:xfrm>
              <a:off x="259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9" name="Rectangle 161"/>
            <p:cNvSpPr>
              <a:spLocks noChangeArrowheads="1"/>
            </p:cNvSpPr>
            <p:nvPr/>
          </p:nvSpPr>
          <p:spPr bwMode="auto">
            <a:xfrm>
              <a:off x="273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0" name="Rectangle 162"/>
            <p:cNvSpPr>
              <a:spLocks noChangeArrowheads="1"/>
            </p:cNvSpPr>
            <p:nvPr/>
          </p:nvSpPr>
          <p:spPr bwMode="auto">
            <a:xfrm>
              <a:off x="288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1" name="Rectangle 163"/>
            <p:cNvSpPr>
              <a:spLocks noChangeArrowheads="1"/>
            </p:cNvSpPr>
            <p:nvPr/>
          </p:nvSpPr>
          <p:spPr bwMode="auto">
            <a:xfrm>
              <a:off x="302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2" name="Rectangle 164"/>
            <p:cNvSpPr>
              <a:spLocks noChangeArrowheads="1"/>
            </p:cNvSpPr>
            <p:nvPr/>
          </p:nvSpPr>
          <p:spPr bwMode="auto">
            <a:xfrm>
              <a:off x="316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3" name="Rectangle 165"/>
            <p:cNvSpPr>
              <a:spLocks noChangeArrowheads="1"/>
            </p:cNvSpPr>
            <p:nvPr/>
          </p:nvSpPr>
          <p:spPr bwMode="auto">
            <a:xfrm>
              <a:off x="331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4" name="Rectangle 166"/>
            <p:cNvSpPr>
              <a:spLocks noChangeArrowheads="1"/>
            </p:cNvSpPr>
            <p:nvPr/>
          </p:nvSpPr>
          <p:spPr bwMode="auto">
            <a:xfrm>
              <a:off x="345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5" name="Rectangle 167"/>
            <p:cNvSpPr>
              <a:spLocks noChangeArrowheads="1"/>
            </p:cNvSpPr>
            <p:nvPr/>
          </p:nvSpPr>
          <p:spPr bwMode="auto">
            <a:xfrm>
              <a:off x="360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6" name="Rectangle 168"/>
            <p:cNvSpPr>
              <a:spLocks noChangeArrowheads="1"/>
            </p:cNvSpPr>
            <p:nvPr/>
          </p:nvSpPr>
          <p:spPr bwMode="auto">
            <a:xfrm>
              <a:off x="374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7" name="Rectangle 169"/>
            <p:cNvSpPr>
              <a:spLocks noChangeArrowheads="1"/>
            </p:cNvSpPr>
            <p:nvPr/>
          </p:nvSpPr>
          <p:spPr bwMode="auto">
            <a:xfrm>
              <a:off x="388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8" name="Rectangle 170"/>
            <p:cNvSpPr>
              <a:spLocks noChangeArrowheads="1"/>
            </p:cNvSpPr>
            <p:nvPr/>
          </p:nvSpPr>
          <p:spPr bwMode="auto">
            <a:xfrm>
              <a:off x="403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9" name="Rectangle 171"/>
            <p:cNvSpPr>
              <a:spLocks noChangeArrowheads="1"/>
            </p:cNvSpPr>
            <p:nvPr/>
          </p:nvSpPr>
          <p:spPr bwMode="auto">
            <a:xfrm>
              <a:off x="417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2" name="Rectangle 174"/>
            <p:cNvSpPr>
              <a:spLocks noChangeArrowheads="1"/>
            </p:cNvSpPr>
            <p:nvPr/>
          </p:nvSpPr>
          <p:spPr bwMode="auto">
            <a:xfrm>
              <a:off x="115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3" name="Rectangle 175"/>
            <p:cNvSpPr>
              <a:spLocks noChangeArrowheads="1"/>
            </p:cNvSpPr>
            <p:nvPr/>
          </p:nvSpPr>
          <p:spPr bwMode="auto">
            <a:xfrm>
              <a:off x="12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4" name="Rectangle 176"/>
            <p:cNvSpPr>
              <a:spLocks noChangeArrowheads="1"/>
            </p:cNvSpPr>
            <p:nvPr/>
          </p:nvSpPr>
          <p:spPr bwMode="auto">
            <a:xfrm>
              <a:off x="14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5" name="Rectangle 177"/>
            <p:cNvSpPr>
              <a:spLocks noChangeArrowheads="1"/>
            </p:cNvSpPr>
            <p:nvPr/>
          </p:nvSpPr>
          <p:spPr bwMode="auto">
            <a:xfrm>
              <a:off x="15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6" name="Rectangle 178"/>
            <p:cNvSpPr>
              <a:spLocks noChangeArrowheads="1"/>
            </p:cNvSpPr>
            <p:nvPr/>
          </p:nvSpPr>
          <p:spPr bwMode="auto">
            <a:xfrm>
              <a:off x="17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7" name="Rectangle 179"/>
            <p:cNvSpPr>
              <a:spLocks noChangeArrowheads="1"/>
            </p:cNvSpPr>
            <p:nvPr/>
          </p:nvSpPr>
          <p:spPr bwMode="auto">
            <a:xfrm>
              <a:off x="18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8" name="Rectangle 180"/>
            <p:cNvSpPr>
              <a:spLocks noChangeArrowheads="1"/>
            </p:cNvSpPr>
            <p:nvPr/>
          </p:nvSpPr>
          <p:spPr bwMode="auto">
            <a:xfrm>
              <a:off x="20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9" name="Rectangle 181"/>
            <p:cNvSpPr>
              <a:spLocks noChangeArrowheads="1"/>
            </p:cNvSpPr>
            <p:nvPr/>
          </p:nvSpPr>
          <p:spPr bwMode="auto">
            <a:xfrm>
              <a:off x="216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0" name="Rectangle 182"/>
            <p:cNvSpPr>
              <a:spLocks noChangeArrowheads="1"/>
            </p:cNvSpPr>
            <p:nvPr/>
          </p:nvSpPr>
          <p:spPr bwMode="auto">
            <a:xfrm>
              <a:off x="230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1" name="Rectangle 183"/>
            <p:cNvSpPr>
              <a:spLocks noChangeArrowheads="1"/>
            </p:cNvSpPr>
            <p:nvPr/>
          </p:nvSpPr>
          <p:spPr bwMode="auto">
            <a:xfrm>
              <a:off x="244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2" name="Rectangle 184"/>
            <p:cNvSpPr>
              <a:spLocks noChangeArrowheads="1"/>
            </p:cNvSpPr>
            <p:nvPr/>
          </p:nvSpPr>
          <p:spPr bwMode="auto">
            <a:xfrm>
              <a:off x="259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5" name="Rectangle 187"/>
            <p:cNvSpPr>
              <a:spLocks noChangeArrowheads="1"/>
            </p:cNvSpPr>
            <p:nvPr/>
          </p:nvSpPr>
          <p:spPr bwMode="auto">
            <a:xfrm>
              <a:off x="302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6" name="Rectangle 188"/>
            <p:cNvSpPr>
              <a:spLocks noChangeArrowheads="1"/>
            </p:cNvSpPr>
            <p:nvPr/>
          </p:nvSpPr>
          <p:spPr bwMode="auto">
            <a:xfrm>
              <a:off x="316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7" name="Rectangle 189"/>
            <p:cNvSpPr>
              <a:spLocks noChangeArrowheads="1"/>
            </p:cNvSpPr>
            <p:nvPr/>
          </p:nvSpPr>
          <p:spPr bwMode="auto">
            <a:xfrm>
              <a:off x="331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8" name="Rectangle 190"/>
            <p:cNvSpPr>
              <a:spLocks noChangeArrowheads="1"/>
            </p:cNvSpPr>
            <p:nvPr/>
          </p:nvSpPr>
          <p:spPr bwMode="auto">
            <a:xfrm>
              <a:off x="345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9" name="Rectangle 191"/>
            <p:cNvSpPr>
              <a:spLocks noChangeArrowheads="1"/>
            </p:cNvSpPr>
            <p:nvPr/>
          </p:nvSpPr>
          <p:spPr bwMode="auto">
            <a:xfrm>
              <a:off x="360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0" name="Rectangle 192"/>
            <p:cNvSpPr>
              <a:spLocks noChangeArrowheads="1"/>
            </p:cNvSpPr>
            <p:nvPr/>
          </p:nvSpPr>
          <p:spPr bwMode="auto">
            <a:xfrm>
              <a:off x="374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1" name="Rectangle 193"/>
            <p:cNvSpPr>
              <a:spLocks noChangeArrowheads="1"/>
            </p:cNvSpPr>
            <p:nvPr/>
          </p:nvSpPr>
          <p:spPr bwMode="auto">
            <a:xfrm>
              <a:off x="388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2" name="Rectangle 194"/>
            <p:cNvSpPr>
              <a:spLocks noChangeArrowheads="1"/>
            </p:cNvSpPr>
            <p:nvPr/>
          </p:nvSpPr>
          <p:spPr bwMode="auto">
            <a:xfrm>
              <a:off x="403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3" name="Rectangle 195"/>
            <p:cNvSpPr>
              <a:spLocks noChangeArrowheads="1"/>
            </p:cNvSpPr>
            <p:nvPr/>
          </p:nvSpPr>
          <p:spPr bwMode="auto">
            <a:xfrm>
              <a:off x="417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7" name="Rectangle 199"/>
            <p:cNvSpPr>
              <a:spLocks noChangeArrowheads="1"/>
            </p:cNvSpPr>
            <p:nvPr/>
          </p:nvSpPr>
          <p:spPr bwMode="auto">
            <a:xfrm>
              <a:off x="129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8" name="Rectangle 200"/>
            <p:cNvSpPr>
              <a:spLocks noChangeArrowheads="1"/>
            </p:cNvSpPr>
            <p:nvPr/>
          </p:nvSpPr>
          <p:spPr bwMode="auto">
            <a:xfrm>
              <a:off x="144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9" name="Rectangle 201"/>
            <p:cNvSpPr>
              <a:spLocks noChangeArrowheads="1"/>
            </p:cNvSpPr>
            <p:nvPr/>
          </p:nvSpPr>
          <p:spPr bwMode="auto">
            <a:xfrm>
              <a:off x="158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0" name="Rectangle 202"/>
            <p:cNvSpPr>
              <a:spLocks noChangeArrowheads="1"/>
            </p:cNvSpPr>
            <p:nvPr/>
          </p:nvSpPr>
          <p:spPr bwMode="auto">
            <a:xfrm>
              <a:off x="172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1" name="Rectangle 203"/>
            <p:cNvSpPr>
              <a:spLocks noChangeArrowheads="1"/>
            </p:cNvSpPr>
            <p:nvPr/>
          </p:nvSpPr>
          <p:spPr bwMode="auto">
            <a:xfrm>
              <a:off x="187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2" name="Rectangle 204"/>
            <p:cNvSpPr>
              <a:spLocks noChangeArrowheads="1"/>
            </p:cNvSpPr>
            <p:nvPr/>
          </p:nvSpPr>
          <p:spPr bwMode="auto">
            <a:xfrm>
              <a:off x="201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3" name="Rectangle 205"/>
            <p:cNvSpPr>
              <a:spLocks noChangeArrowheads="1"/>
            </p:cNvSpPr>
            <p:nvPr/>
          </p:nvSpPr>
          <p:spPr bwMode="auto">
            <a:xfrm>
              <a:off x="216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0" name="Rectangle 212"/>
            <p:cNvSpPr>
              <a:spLocks noChangeArrowheads="1"/>
            </p:cNvSpPr>
            <p:nvPr/>
          </p:nvSpPr>
          <p:spPr bwMode="auto">
            <a:xfrm>
              <a:off x="316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1" name="Rectangle 213"/>
            <p:cNvSpPr>
              <a:spLocks noChangeArrowheads="1"/>
            </p:cNvSpPr>
            <p:nvPr/>
          </p:nvSpPr>
          <p:spPr bwMode="auto">
            <a:xfrm>
              <a:off x="331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2" name="Rectangle 214"/>
            <p:cNvSpPr>
              <a:spLocks noChangeArrowheads="1"/>
            </p:cNvSpPr>
            <p:nvPr/>
          </p:nvSpPr>
          <p:spPr bwMode="auto">
            <a:xfrm>
              <a:off x="345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3" name="Rectangle 215"/>
            <p:cNvSpPr>
              <a:spLocks noChangeArrowheads="1"/>
            </p:cNvSpPr>
            <p:nvPr/>
          </p:nvSpPr>
          <p:spPr bwMode="auto">
            <a:xfrm>
              <a:off x="360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4" name="Rectangle 216"/>
            <p:cNvSpPr>
              <a:spLocks noChangeArrowheads="1"/>
            </p:cNvSpPr>
            <p:nvPr/>
          </p:nvSpPr>
          <p:spPr bwMode="auto">
            <a:xfrm>
              <a:off x="374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5" name="Rectangle 217"/>
            <p:cNvSpPr>
              <a:spLocks noChangeArrowheads="1"/>
            </p:cNvSpPr>
            <p:nvPr/>
          </p:nvSpPr>
          <p:spPr bwMode="auto">
            <a:xfrm>
              <a:off x="388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6" name="Rectangle 218"/>
            <p:cNvSpPr>
              <a:spLocks noChangeArrowheads="1"/>
            </p:cNvSpPr>
            <p:nvPr/>
          </p:nvSpPr>
          <p:spPr bwMode="auto">
            <a:xfrm>
              <a:off x="403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7" name="Rectangle 219"/>
            <p:cNvSpPr>
              <a:spLocks noChangeArrowheads="1"/>
            </p:cNvSpPr>
            <p:nvPr/>
          </p:nvSpPr>
          <p:spPr bwMode="auto">
            <a:xfrm>
              <a:off x="417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8" name="Rectangle 220"/>
            <p:cNvSpPr>
              <a:spLocks noChangeArrowheads="1"/>
            </p:cNvSpPr>
            <p:nvPr/>
          </p:nvSpPr>
          <p:spPr bwMode="auto">
            <a:xfrm>
              <a:off x="432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4" name="Rectangle 226"/>
            <p:cNvSpPr>
              <a:spLocks noChangeArrowheads="1"/>
            </p:cNvSpPr>
            <p:nvPr/>
          </p:nvSpPr>
          <p:spPr bwMode="auto">
            <a:xfrm>
              <a:off x="172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5" name="Rectangle 227"/>
            <p:cNvSpPr>
              <a:spLocks noChangeArrowheads="1"/>
            </p:cNvSpPr>
            <p:nvPr/>
          </p:nvSpPr>
          <p:spPr bwMode="auto">
            <a:xfrm>
              <a:off x="187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6" name="Rectangle 228"/>
            <p:cNvSpPr>
              <a:spLocks noChangeArrowheads="1"/>
            </p:cNvSpPr>
            <p:nvPr/>
          </p:nvSpPr>
          <p:spPr bwMode="auto">
            <a:xfrm>
              <a:off x="201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5" name="Rectangle 237"/>
            <p:cNvSpPr>
              <a:spLocks noChangeArrowheads="1"/>
            </p:cNvSpPr>
            <p:nvPr/>
          </p:nvSpPr>
          <p:spPr bwMode="auto">
            <a:xfrm>
              <a:off x="331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6" name="Rectangle 238"/>
            <p:cNvSpPr>
              <a:spLocks noChangeArrowheads="1"/>
            </p:cNvSpPr>
            <p:nvPr/>
          </p:nvSpPr>
          <p:spPr bwMode="auto">
            <a:xfrm>
              <a:off x="345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7" name="Rectangle 239"/>
            <p:cNvSpPr>
              <a:spLocks noChangeArrowheads="1"/>
            </p:cNvSpPr>
            <p:nvPr/>
          </p:nvSpPr>
          <p:spPr bwMode="auto">
            <a:xfrm>
              <a:off x="360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8" name="Rectangle 240"/>
            <p:cNvSpPr>
              <a:spLocks noChangeArrowheads="1"/>
            </p:cNvSpPr>
            <p:nvPr/>
          </p:nvSpPr>
          <p:spPr bwMode="auto">
            <a:xfrm>
              <a:off x="374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9" name="Rectangle 241"/>
            <p:cNvSpPr>
              <a:spLocks noChangeArrowheads="1"/>
            </p:cNvSpPr>
            <p:nvPr/>
          </p:nvSpPr>
          <p:spPr bwMode="auto">
            <a:xfrm>
              <a:off x="388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0" name="Rectangle 242"/>
            <p:cNvSpPr>
              <a:spLocks noChangeArrowheads="1"/>
            </p:cNvSpPr>
            <p:nvPr/>
          </p:nvSpPr>
          <p:spPr bwMode="auto">
            <a:xfrm>
              <a:off x="403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1" name="Rectangle 243"/>
            <p:cNvSpPr>
              <a:spLocks noChangeArrowheads="1"/>
            </p:cNvSpPr>
            <p:nvPr/>
          </p:nvSpPr>
          <p:spPr bwMode="auto">
            <a:xfrm>
              <a:off x="417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2" name="Rectangle 264"/>
            <p:cNvSpPr>
              <a:spLocks noChangeArrowheads="1"/>
            </p:cNvSpPr>
            <p:nvPr/>
          </p:nvSpPr>
          <p:spPr bwMode="auto">
            <a:xfrm>
              <a:off x="374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3" name="Rectangle 265"/>
            <p:cNvSpPr>
              <a:spLocks noChangeArrowheads="1"/>
            </p:cNvSpPr>
            <p:nvPr/>
          </p:nvSpPr>
          <p:spPr bwMode="auto">
            <a:xfrm>
              <a:off x="388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4" name="Rectangle 266"/>
            <p:cNvSpPr>
              <a:spLocks noChangeArrowheads="1"/>
            </p:cNvSpPr>
            <p:nvPr/>
          </p:nvSpPr>
          <p:spPr bwMode="auto">
            <a:xfrm>
              <a:off x="403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5" name="Rectangle 267"/>
            <p:cNvSpPr>
              <a:spLocks noChangeArrowheads="1"/>
            </p:cNvSpPr>
            <p:nvPr/>
          </p:nvSpPr>
          <p:spPr bwMode="auto">
            <a:xfrm>
              <a:off x="417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01" name="Freeform 293"/>
          <p:cNvSpPr>
            <a:spLocks/>
          </p:cNvSpPr>
          <p:nvPr/>
        </p:nvSpPr>
        <p:spPr bwMode="auto">
          <a:xfrm>
            <a:off x="1828800" y="2514600"/>
            <a:ext cx="5257800" cy="2667000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528" y="96"/>
              </a:cxn>
              <a:cxn ang="0">
                <a:pos x="336" y="192"/>
              </a:cxn>
              <a:cxn ang="0">
                <a:pos x="48" y="576"/>
              </a:cxn>
              <a:cxn ang="0">
                <a:pos x="0" y="912"/>
              </a:cxn>
              <a:cxn ang="0">
                <a:pos x="96" y="1248"/>
              </a:cxn>
              <a:cxn ang="0">
                <a:pos x="528" y="1344"/>
              </a:cxn>
              <a:cxn ang="0">
                <a:pos x="864" y="1440"/>
              </a:cxn>
              <a:cxn ang="0">
                <a:pos x="1248" y="1200"/>
              </a:cxn>
              <a:cxn ang="0">
                <a:pos x="1776" y="1008"/>
              </a:cxn>
              <a:cxn ang="0">
                <a:pos x="2016" y="1152"/>
              </a:cxn>
              <a:cxn ang="0">
                <a:pos x="2256" y="1392"/>
              </a:cxn>
              <a:cxn ang="0">
                <a:pos x="2544" y="1488"/>
              </a:cxn>
              <a:cxn ang="0">
                <a:pos x="3024" y="1680"/>
              </a:cxn>
              <a:cxn ang="0">
                <a:pos x="3312" y="1248"/>
              </a:cxn>
              <a:cxn ang="0">
                <a:pos x="2976" y="624"/>
              </a:cxn>
              <a:cxn ang="0">
                <a:pos x="2688" y="432"/>
              </a:cxn>
              <a:cxn ang="0">
                <a:pos x="2016" y="240"/>
              </a:cxn>
              <a:cxn ang="0">
                <a:pos x="1488" y="0"/>
              </a:cxn>
              <a:cxn ang="0">
                <a:pos x="912" y="0"/>
              </a:cxn>
            </a:cxnLst>
            <a:rect l="0" t="0" r="r" b="b"/>
            <a:pathLst>
              <a:path w="3312" h="1680">
                <a:moveTo>
                  <a:pt x="912" y="0"/>
                </a:moveTo>
                <a:lnTo>
                  <a:pt x="528" y="96"/>
                </a:lnTo>
                <a:lnTo>
                  <a:pt x="336" y="192"/>
                </a:lnTo>
                <a:lnTo>
                  <a:pt x="48" y="576"/>
                </a:lnTo>
                <a:lnTo>
                  <a:pt x="0" y="912"/>
                </a:lnTo>
                <a:lnTo>
                  <a:pt x="96" y="1248"/>
                </a:lnTo>
                <a:lnTo>
                  <a:pt x="528" y="1344"/>
                </a:lnTo>
                <a:lnTo>
                  <a:pt x="864" y="1440"/>
                </a:lnTo>
                <a:lnTo>
                  <a:pt x="1248" y="1200"/>
                </a:lnTo>
                <a:lnTo>
                  <a:pt x="1776" y="1008"/>
                </a:lnTo>
                <a:lnTo>
                  <a:pt x="2016" y="1152"/>
                </a:lnTo>
                <a:lnTo>
                  <a:pt x="2256" y="1392"/>
                </a:lnTo>
                <a:lnTo>
                  <a:pt x="2544" y="1488"/>
                </a:lnTo>
                <a:lnTo>
                  <a:pt x="3024" y="1680"/>
                </a:lnTo>
                <a:lnTo>
                  <a:pt x="3312" y="1248"/>
                </a:lnTo>
                <a:lnTo>
                  <a:pt x="2976" y="624"/>
                </a:lnTo>
                <a:lnTo>
                  <a:pt x="2688" y="432"/>
                </a:lnTo>
                <a:lnTo>
                  <a:pt x="2016" y="240"/>
                </a:lnTo>
                <a:lnTo>
                  <a:pt x="1488" y="0"/>
                </a:lnTo>
                <a:lnTo>
                  <a:pt x="912" y="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" name="TextBox 296"/>
          <p:cNvSpPr txBox="1"/>
          <p:nvPr/>
        </p:nvSpPr>
        <p:spPr>
          <a:xfrm>
            <a:off x="838200" y="1752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Cells outside problem domain are marked as inactive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1370" y="5715000"/>
            <a:ext cx="66926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Controlled by IBOUND array </a:t>
            </a:r>
          </a:p>
          <a:p>
            <a:pPr algn="ctr"/>
            <a:r>
              <a:rPr lang="en-US" dirty="0" smtClean="0"/>
              <a:t>(1=active, 0=inactive, -1=specified head)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05" grpId="0" animBg="1"/>
      <p:bldP spid="689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Virginia Coastal Plain Model</a:t>
            </a: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278314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3048000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Packages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75191"/>
            <a:ext cx="4114800" cy="2796809"/>
          </a:xfrm>
        </p:spPr>
        <p:txBody>
          <a:bodyPr>
            <a:noAutofit/>
          </a:bodyPr>
          <a:lstStyle/>
          <a:p>
            <a:r>
              <a:rPr lang="en-US" sz="2400" dirty="0" smtClean="0"/>
              <a:t>Defines aquifer properties</a:t>
            </a:r>
          </a:p>
          <a:p>
            <a:r>
              <a:rPr lang="en-US" sz="2400" dirty="0" smtClean="0"/>
              <a:t>Four options</a:t>
            </a:r>
          </a:p>
          <a:p>
            <a:pPr lvl="1"/>
            <a:r>
              <a:rPr lang="en-US" sz="2000" dirty="0" smtClean="0"/>
              <a:t>Block-Centered Flow (BCF)</a:t>
            </a:r>
          </a:p>
          <a:p>
            <a:pPr lvl="1"/>
            <a:r>
              <a:rPr lang="en-US" sz="2000" dirty="0" smtClean="0"/>
              <a:t>Layer Property Flow (LPF)* </a:t>
            </a:r>
          </a:p>
          <a:p>
            <a:pPr lvl="1"/>
            <a:r>
              <a:rPr lang="en-US" sz="2000" dirty="0" err="1" smtClean="0"/>
              <a:t>Hydrogeologic</a:t>
            </a:r>
            <a:r>
              <a:rPr lang="en-US" sz="2000" dirty="0" smtClean="0"/>
              <a:t> Unit Flow (HUF)</a:t>
            </a:r>
          </a:p>
          <a:p>
            <a:pPr lvl="1"/>
            <a:r>
              <a:rPr lang="en-US" sz="2000" dirty="0" smtClean="0"/>
              <a:t>Upstream Weighting (UPW), MODFLOW-NWT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0900"/>
            <a:ext cx="4129087" cy="47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495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*We will use the LPF package in this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LPF - Layer Property Flow Package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User enters </a:t>
            </a:r>
            <a:r>
              <a:rPr lang="en-US" sz="2400" dirty="0" err="1" smtClean="0"/>
              <a:t>Kh</a:t>
            </a:r>
            <a:r>
              <a:rPr lang="en-US" sz="2400" dirty="0" smtClean="0"/>
              <a:t>, </a:t>
            </a:r>
            <a:r>
              <a:rPr lang="en-US" sz="2400" dirty="0" err="1" smtClean="0"/>
              <a:t>Kv</a:t>
            </a:r>
            <a:r>
              <a:rPr lang="en-US" sz="2400" dirty="0" smtClean="0"/>
              <a:t> and storage terms for all layers</a:t>
            </a:r>
          </a:p>
          <a:p>
            <a:r>
              <a:rPr lang="en-US" sz="2400" dirty="0" err="1" smtClean="0"/>
              <a:t>Kv</a:t>
            </a:r>
            <a:r>
              <a:rPr lang="en-US" sz="2400" dirty="0" smtClean="0"/>
              <a:t> can be entered as directly or in terms of vertical anisotropy</a:t>
            </a:r>
          </a:p>
          <a:p>
            <a:r>
              <a:rPr lang="en-US" sz="2400" dirty="0" smtClean="0"/>
              <a:t>Horizontal anisotropy entered on a cell-by-cell basis</a:t>
            </a:r>
          </a:p>
          <a:p>
            <a:r>
              <a:rPr lang="en-US" sz="2400" dirty="0"/>
              <a:t>Two layer types</a:t>
            </a:r>
          </a:p>
          <a:p>
            <a:pPr lvl="1"/>
            <a:r>
              <a:rPr lang="en-US" sz="2000" dirty="0"/>
              <a:t>Confined</a:t>
            </a:r>
          </a:p>
          <a:p>
            <a:pPr lvl="1"/>
            <a:r>
              <a:rPr lang="en-US" sz="2000" dirty="0"/>
              <a:t>Convertible</a:t>
            </a:r>
          </a:p>
          <a:p>
            <a:endParaRPr lang="en-US" sz="2400" dirty="0" smtClean="0"/>
          </a:p>
        </p:txBody>
      </p:sp>
      <p:pic>
        <p:nvPicPr>
          <p:cNvPr id="4" name="Picture 2" descr="http://www.douglas.co.us/water/images/Denver_Basin_Aquifers_clip_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5562600" cy="33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Well Package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Assigned to individual cells</a:t>
            </a:r>
          </a:p>
          <a:p>
            <a:r>
              <a:rPr lang="en-US" dirty="0"/>
              <a:t>Q can be steady state or </a:t>
            </a:r>
            <a:r>
              <a:rPr lang="en-US" dirty="0" smtClean="0"/>
              <a:t>transient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657811"/>
            <a:ext cx="9144000" cy="2200189"/>
          </a:xfrm>
          <a:custGeom>
            <a:avLst/>
            <a:gdLst>
              <a:gd name="connsiteX0" fmla="*/ 0 w 9144000"/>
              <a:gd name="connsiteY0" fmla="*/ 0 h 1981200"/>
              <a:gd name="connsiteX1" fmla="*/ 9144000 w 9144000"/>
              <a:gd name="connsiteY1" fmla="*/ 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1981200"/>
              <a:gd name="connsiteX1" fmla="*/ 7391400 w 9144000"/>
              <a:gd name="connsiteY1" fmla="*/ 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419600 w 9144000"/>
              <a:gd name="connsiteY1" fmla="*/ 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648200 w 9144000"/>
              <a:gd name="connsiteY1" fmla="*/ 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876800 w 9144000"/>
              <a:gd name="connsiteY1" fmla="*/ 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876800 w 9144000"/>
              <a:gd name="connsiteY1" fmla="*/ 99060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572000 w 9144000"/>
              <a:gd name="connsiteY1" fmla="*/ 99060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231346 h 2212546"/>
              <a:gd name="connsiteX1" fmla="*/ 4572000 w 9144000"/>
              <a:gd name="connsiteY1" fmla="*/ 1221946 h 2212546"/>
              <a:gd name="connsiteX2" fmla="*/ 9144000 w 9144000"/>
              <a:gd name="connsiteY2" fmla="*/ 231346 h 2212546"/>
              <a:gd name="connsiteX3" fmla="*/ 9144000 w 9144000"/>
              <a:gd name="connsiteY3" fmla="*/ 2212546 h 2212546"/>
              <a:gd name="connsiteX4" fmla="*/ 0 w 9144000"/>
              <a:gd name="connsiteY4" fmla="*/ 2212546 h 2212546"/>
              <a:gd name="connsiteX5" fmla="*/ 0 w 9144000"/>
              <a:gd name="connsiteY5" fmla="*/ 231346 h 2212546"/>
              <a:gd name="connsiteX0" fmla="*/ 0 w 9144000"/>
              <a:gd name="connsiteY0" fmla="*/ 231346 h 2212546"/>
              <a:gd name="connsiteX1" fmla="*/ 4572000 w 9144000"/>
              <a:gd name="connsiteY1" fmla="*/ 1221946 h 2212546"/>
              <a:gd name="connsiteX2" fmla="*/ 9144000 w 9144000"/>
              <a:gd name="connsiteY2" fmla="*/ 231346 h 2212546"/>
              <a:gd name="connsiteX3" fmla="*/ 9144000 w 9144000"/>
              <a:gd name="connsiteY3" fmla="*/ 2212546 h 2212546"/>
              <a:gd name="connsiteX4" fmla="*/ 0 w 9144000"/>
              <a:gd name="connsiteY4" fmla="*/ 2212546 h 2212546"/>
              <a:gd name="connsiteX5" fmla="*/ 0 w 9144000"/>
              <a:gd name="connsiteY5" fmla="*/ 231346 h 2212546"/>
              <a:gd name="connsiteX0" fmla="*/ 0 w 9144000"/>
              <a:gd name="connsiteY0" fmla="*/ 231346 h 2212546"/>
              <a:gd name="connsiteX1" fmla="*/ 4572000 w 9144000"/>
              <a:gd name="connsiteY1" fmla="*/ 1221946 h 2212546"/>
              <a:gd name="connsiteX2" fmla="*/ 9144000 w 9144000"/>
              <a:gd name="connsiteY2" fmla="*/ 231346 h 2212546"/>
              <a:gd name="connsiteX3" fmla="*/ 9144000 w 9144000"/>
              <a:gd name="connsiteY3" fmla="*/ 2212546 h 2212546"/>
              <a:gd name="connsiteX4" fmla="*/ 0 w 9144000"/>
              <a:gd name="connsiteY4" fmla="*/ 2212546 h 2212546"/>
              <a:gd name="connsiteX5" fmla="*/ 0 w 9144000"/>
              <a:gd name="connsiteY5" fmla="*/ 231346 h 2212546"/>
              <a:gd name="connsiteX0" fmla="*/ 0 w 9144000"/>
              <a:gd name="connsiteY0" fmla="*/ 231346 h 2212546"/>
              <a:gd name="connsiteX1" fmla="*/ 4572000 w 9144000"/>
              <a:gd name="connsiteY1" fmla="*/ 1221946 h 2212546"/>
              <a:gd name="connsiteX2" fmla="*/ 9144000 w 9144000"/>
              <a:gd name="connsiteY2" fmla="*/ 231346 h 2212546"/>
              <a:gd name="connsiteX3" fmla="*/ 9144000 w 9144000"/>
              <a:gd name="connsiteY3" fmla="*/ 2212546 h 2212546"/>
              <a:gd name="connsiteX4" fmla="*/ 0 w 9144000"/>
              <a:gd name="connsiteY4" fmla="*/ 2212546 h 2212546"/>
              <a:gd name="connsiteX5" fmla="*/ 0 w 9144000"/>
              <a:gd name="connsiteY5" fmla="*/ 231346 h 2212546"/>
              <a:gd name="connsiteX0" fmla="*/ 0 w 9144000"/>
              <a:gd name="connsiteY0" fmla="*/ 218989 h 2200189"/>
              <a:gd name="connsiteX1" fmla="*/ 4572000 w 9144000"/>
              <a:gd name="connsiteY1" fmla="*/ 1209589 h 2200189"/>
              <a:gd name="connsiteX2" fmla="*/ 9144000 w 9144000"/>
              <a:gd name="connsiteY2" fmla="*/ 218989 h 2200189"/>
              <a:gd name="connsiteX3" fmla="*/ 9144000 w 9144000"/>
              <a:gd name="connsiteY3" fmla="*/ 2200189 h 2200189"/>
              <a:gd name="connsiteX4" fmla="*/ 0 w 9144000"/>
              <a:gd name="connsiteY4" fmla="*/ 2200189 h 2200189"/>
              <a:gd name="connsiteX5" fmla="*/ 0 w 9144000"/>
              <a:gd name="connsiteY5" fmla="*/ 218989 h 22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200189">
                <a:moveTo>
                  <a:pt x="0" y="218989"/>
                </a:moveTo>
                <a:cubicBezTo>
                  <a:pt x="1556951" y="273221"/>
                  <a:pt x="4053016" y="0"/>
                  <a:pt x="4572000" y="1209589"/>
                </a:cubicBezTo>
                <a:cubicBezTo>
                  <a:pt x="5111578" y="10297"/>
                  <a:pt x="7389341" y="248508"/>
                  <a:pt x="9144000" y="218989"/>
                </a:cubicBezTo>
                <a:lnTo>
                  <a:pt x="9144000" y="2200189"/>
                </a:lnTo>
                <a:lnTo>
                  <a:pt x="0" y="2200189"/>
                </a:lnTo>
                <a:lnTo>
                  <a:pt x="0" y="21898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4114800"/>
            <a:ext cx="304800" cy="2438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3200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Extraction well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Injection well (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pos 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4419600" y="3429000"/>
            <a:ext cx="304800" cy="533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DRN - Drain Package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Assigned to individual cells</a:t>
            </a:r>
          </a:p>
          <a:p>
            <a:r>
              <a:rPr lang="en-US" dirty="0" smtClean="0"/>
              <a:t>Used to simulate</a:t>
            </a:r>
          </a:p>
          <a:p>
            <a:pPr lvl="1"/>
            <a:r>
              <a:rPr lang="en-US" dirty="0" smtClean="0"/>
              <a:t>Agricultural drains</a:t>
            </a:r>
          </a:p>
          <a:p>
            <a:pPr lvl="1"/>
            <a:r>
              <a:rPr lang="en-US" dirty="0" smtClean="0"/>
              <a:t>Springs</a:t>
            </a:r>
          </a:p>
          <a:p>
            <a:pPr lvl="1"/>
            <a:r>
              <a:rPr lang="en-US" dirty="0" smtClean="0"/>
              <a:t>Creek beds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Required parameters</a:t>
            </a:r>
          </a:p>
          <a:p>
            <a:pPr lvl="1"/>
            <a:r>
              <a:rPr lang="en-US" smtClean="0"/>
              <a:t>Elevation</a:t>
            </a:r>
          </a:p>
          <a:p>
            <a:pPr lvl="1"/>
            <a:r>
              <a:rPr lang="en-US" smtClean="0"/>
              <a:t>Conductance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154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Drains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2057400"/>
            <a:ext cx="3429000" cy="1447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76700" y="2247900"/>
            <a:ext cx="10668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182880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ijk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5146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05984" y="2989632"/>
            <a:ext cx="1066800" cy="369332"/>
            <a:chOff x="4876800" y="3255520"/>
            <a:chExt cx="1066800" cy="369332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5409406" y="3048000"/>
              <a:ext cx="1588" cy="1066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29200" y="325552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Delev</a:t>
              </a:r>
              <a:endParaRPr lang="en-US" sz="18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05000" y="5048071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Q = CD (</a:t>
            </a:r>
            <a:r>
              <a:rPr lang="en-US" sz="2800" dirty="0" err="1" smtClean="0">
                <a:latin typeface="+mj-lt"/>
              </a:rPr>
              <a:t>H</a:t>
            </a:r>
            <a:r>
              <a:rPr lang="en-US" sz="2800" baseline="-25000" dirty="0" err="1" smtClean="0">
                <a:latin typeface="+mj-lt"/>
              </a:rPr>
              <a:t>ijk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800" dirty="0" err="1" smtClean="0">
                <a:latin typeface="+mj-lt"/>
              </a:rPr>
              <a:t>Delev</a:t>
            </a:r>
            <a:r>
              <a:rPr lang="en-US" sz="2800" dirty="0" smtClean="0">
                <a:latin typeface="+mj-lt"/>
              </a:rPr>
              <a:t>)  or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Q = CD (</a:t>
            </a:r>
            <a:r>
              <a:rPr lang="en-US" sz="2800" dirty="0" err="1" smtClean="0">
                <a:latin typeface="+mj-lt"/>
              </a:rPr>
              <a:t>Delev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800" dirty="0" err="1" smtClean="0">
                <a:latin typeface="+mj-lt"/>
              </a:rPr>
              <a:t>H</a:t>
            </a:r>
            <a:r>
              <a:rPr lang="en-US" sz="2800" baseline="-25000" dirty="0" err="1" smtClean="0">
                <a:latin typeface="+mj-lt"/>
              </a:rPr>
              <a:t>ijk</a:t>
            </a:r>
            <a:r>
              <a:rPr lang="en-US" sz="2800" dirty="0" smtClean="0">
                <a:latin typeface="+mj-lt"/>
              </a:rPr>
              <a:t>)  for proper sign on Q</a:t>
            </a:r>
            <a:endParaRPr lang="en-US" sz="2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428607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When the head is above the drain elevation: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791200" y="3857495"/>
            <a:ext cx="3124200" cy="523655"/>
            <a:chOff x="6400800" y="2659956"/>
            <a:chExt cx="3124200" cy="523655"/>
          </a:xfrm>
        </p:grpSpPr>
        <p:sp>
          <p:nvSpPr>
            <p:cNvPr id="9" name="Rectangle 8"/>
            <p:cNvSpPr/>
            <p:nvPr/>
          </p:nvSpPr>
          <p:spPr>
            <a:xfrm>
              <a:off x="6400800" y="2659956"/>
              <a:ext cx="1973966" cy="5236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8784763" y="2725413"/>
              <a:ext cx="740237" cy="3927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Code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Selection – Model Design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74825"/>
            <a:ext cx="3429000" cy="4625975"/>
          </a:xfrm>
        </p:spPr>
        <p:txBody>
          <a:bodyPr/>
          <a:lstStyle/>
          <a:p>
            <a:r>
              <a:rPr lang="en-US" sz="2400" dirty="0" smtClean="0"/>
              <a:t>We are now at this spot in the model development process</a:t>
            </a:r>
          </a:p>
          <a:p>
            <a:r>
              <a:rPr lang="en-US" sz="2400" dirty="0" smtClean="0"/>
              <a:t>MODFLOW is generally a safe and dependable choice for a model code</a:t>
            </a:r>
          </a:p>
          <a:p>
            <a:r>
              <a:rPr lang="en-US" sz="2400" dirty="0" smtClean="0"/>
              <a:t>Model design = construction of numerical grid and model inputs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791200" y="3238185"/>
            <a:ext cx="3124200" cy="523655"/>
            <a:chOff x="6400800" y="2659956"/>
            <a:chExt cx="3124200" cy="523655"/>
          </a:xfrm>
        </p:grpSpPr>
        <p:sp>
          <p:nvSpPr>
            <p:cNvPr id="5" name="Rectangle 4"/>
            <p:cNvSpPr/>
            <p:nvPr/>
          </p:nvSpPr>
          <p:spPr>
            <a:xfrm>
              <a:off x="6400800" y="2659956"/>
              <a:ext cx="1973966" cy="5236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flipH="1">
              <a:off x="8784763" y="2725413"/>
              <a:ext cx="740237" cy="3927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44869"/>
              </p:ext>
            </p:extLst>
          </p:nvPr>
        </p:nvGraphicFramePr>
        <p:xfrm>
          <a:off x="3736238" y="2146015"/>
          <a:ext cx="4438925" cy="39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" name="Visio" r:id="rId4" imgW="5210348" imgH="4632132" progId="Visio.Drawing.11">
                  <p:embed/>
                </p:oleObj>
              </mc:Choice>
              <mc:Fallback>
                <p:oleObj name="Visio" r:id="rId4" imgW="5210348" imgH="4632132" progId="Visio.Drawing.11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238" y="2146015"/>
                        <a:ext cx="4438925" cy="39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52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Drains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2057400"/>
            <a:ext cx="3429000" cy="1447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76700" y="2247900"/>
            <a:ext cx="10668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335280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ijk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5146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4905984" y="2989632"/>
            <a:ext cx="1066800" cy="369332"/>
            <a:chOff x="4876800" y="3255520"/>
            <a:chExt cx="1066800" cy="369332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5409406" y="3048000"/>
              <a:ext cx="1588" cy="1066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29200" y="325552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Delev</a:t>
              </a:r>
              <a:endParaRPr lang="en-US" sz="18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05000" y="5048071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Q = 0</a:t>
            </a:r>
            <a:endParaRPr lang="en-US" sz="2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428607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When the head is below the drain elevation: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Conductance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79525" y="1812925"/>
            <a:ext cx="198663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Darcy’s Law: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1431925" y="3717929"/>
            <a:ext cx="5373689" cy="2857502"/>
            <a:chOff x="902" y="2342"/>
            <a:chExt cx="3385" cy="1800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902" y="2342"/>
              <a:ext cx="6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dirty="0">
                  <a:latin typeface="+mj-lt"/>
                </a:rPr>
                <a:t>where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478" y="2726"/>
              <a:ext cx="2809" cy="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>
                  <a:latin typeface="+mj-lt"/>
                </a:rPr>
                <a:t>q = flow rate</a:t>
              </a:r>
            </a:p>
            <a:p>
              <a:r>
                <a:rPr lang="en-US" sz="2800">
                  <a:latin typeface="+mj-lt"/>
                </a:rPr>
                <a:t>k = hydraulic conductivity</a:t>
              </a:r>
            </a:p>
            <a:p>
              <a:r>
                <a:rPr lang="en-US" sz="2800">
                  <a:latin typeface="+mj-lt"/>
                </a:rPr>
                <a:t>Dh = head difference</a:t>
              </a:r>
            </a:p>
            <a:p>
              <a:r>
                <a:rPr lang="en-US" sz="2800">
                  <a:latin typeface="+mj-lt"/>
                </a:rPr>
                <a:t>L = flow length</a:t>
              </a:r>
            </a:p>
            <a:p>
              <a:r>
                <a:rPr lang="en-US" sz="2800">
                  <a:latin typeface="+mj-lt"/>
                </a:rPr>
                <a:t>A = gross cross-sectional area</a:t>
              </a:r>
            </a:p>
          </p:txBody>
        </p:sp>
      </p:grpSp>
      <p:graphicFrame>
        <p:nvGraphicFramePr>
          <p:cNvPr id="2" name="Object 4"/>
          <p:cNvGraphicFramePr>
            <a:graphicFrameLocks/>
          </p:cNvGraphicFramePr>
          <p:nvPr/>
        </p:nvGraphicFramePr>
        <p:xfrm>
          <a:off x="2570162" y="2389188"/>
          <a:ext cx="20780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4" imgW="711000" imgH="393480" progId="Equation.3">
                  <p:embed/>
                </p:oleObj>
              </mc:Choice>
              <mc:Fallback>
                <p:oleObj name="Equation" r:id="rId4" imgW="711000" imgH="39348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570162" y="2389188"/>
                        <a:ext cx="2078037" cy="11160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Conductance, Cont.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203325" y="1812925"/>
            <a:ext cx="47927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Darcy’s law can be rewritten as: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79525" y="3413125"/>
            <a:ext cx="110773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where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355725" y="5394325"/>
            <a:ext cx="733107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latin typeface="+mj-lt"/>
              </a:rPr>
              <a:t>The appropriate values for k, A, and L must be determined on a case-by-case basis</a:t>
            </a:r>
          </a:p>
        </p:txBody>
      </p:sp>
      <p:graphicFrame>
        <p:nvGraphicFramePr>
          <p:cNvPr id="132098" name="Object 2"/>
          <p:cNvGraphicFramePr>
            <a:graphicFrameLocks/>
          </p:cNvGraphicFramePr>
          <p:nvPr/>
        </p:nvGraphicFramePr>
        <p:xfrm>
          <a:off x="1987550" y="2543174"/>
          <a:ext cx="2174140" cy="57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7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987550" y="2543174"/>
                        <a:ext cx="2174140" cy="57354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/>
          </p:cNvGraphicFramePr>
          <p:nvPr/>
        </p:nvGraphicFramePr>
        <p:xfrm>
          <a:off x="2138362" y="3765550"/>
          <a:ext cx="17478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8" name="Equation" r:id="rId6" imgW="520560" imgH="393480" progId="Equation.3">
                  <p:embed/>
                </p:oleObj>
              </mc:Choice>
              <mc:Fallback>
                <p:oleObj name="Equation" r:id="rId6" imgW="520560" imgH="39348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38362" y="3765550"/>
                        <a:ext cx="1747838" cy="1111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Sample Conductance Calculation</a:t>
            </a:r>
            <a:endParaRPr lang="en-US" sz="4000" dirty="0"/>
          </a:p>
        </p:txBody>
      </p:sp>
      <p:graphicFrame>
        <p:nvGraphicFramePr>
          <p:cNvPr id="37006" name="Object 142"/>
          <p:cNvGraphicFramePr>
            <a:graphicFrameLocks noChangeAspect="1"/>
          </p:cNvGraphicFramePr>
          <p:nvPr>
            <p:extLst/>
          </p:nvPr>
        </p:nvGraphicFramePr>
        <p:xfrm>
          <a:off x="6019800" y="5181600"/>
          <a:ext cx="2743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1" name="Equation" r:id="rId4" imgW="1218960" imgH="393480" progId="Equation.3">
                  <p:embed/>
                </p:oleObj>
              </mc:Choice>
              <mc:Fallback>
                <p:oleObj name="Equation" r:id="rId4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19800" y="5181600"/>
                        <a:ext cx="27432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08" name="Object 144"/>
          <p:cNvGraphicFramePr>
            <a:graphicFrameLocks noChangeAspect="1"/>
          </p:cNvGraphicFramePr>
          <p:nvPr>
            <p:extLst/>
          </p:nvPr>
        </p:nvGraphicFramePr>
        <p:xfrm>
          <a:off x="381000" y="3124200"/>
          <a:ext cx="67548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2" name="Visio" r:id="rId6" imgW="5925015" imgH="2806121" progId="Visio.Drawing.11">
                  <p:embed/>
                </p:oleObj>
              </mc:Choice>
              <mc:Fallback>
                <p:oleObj name="Visio" r:id="rId6" imgW="5925015" imgH="28061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67548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676400"/>
            <a:ext cx="12192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14400" y="2057400"/>
            <a:ext cx="1143000" cy="1219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81100" y="2354992"/>
            <a:ext cx="571500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482811" y="2512541"/>
            <a:ext cx="729048" cy="321885"/>
          </a:xfrm>
          <a:custGeom>
            <a:avLst/>
            <a:gdLst>
              <a:gd name="connsiteX0" fmla="*/ 729048 w 729048"/>
              <a:gd name="connsiteY0" fmla="*/ 0 h 321885"/>
              <a:gd name="connsiteX1" fmla="*/ 407773 w 729048"/>
              <a:gd name="connsiteY1" fmla="*/ 308918 h 321885"/>
              <a:gd name="connsiteX2" fmla="*/ 0 w 729048"/>
              <a:gd name="connsiteY2" fmla="*/ 234778 h 32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048" h="321885">
                <a:moveTo>
                  <a:pt x="729048" y="0"/>
                </a:moveTo>
                <a:cubicBezTo>
                  <a:pt x="629164" y="134894"/>
                  <a:pt x="529281" y="269788"/>
                  <a:pt x="407773" y="308918"/>
                </a:cubicBezTo>
                <a:cubicBezTo>
                  <a:pt x="286265" y="348048"/>
                  <a:pt x="143132" y="291413"/>
                  <a:pt x="0" y="234778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4810" y="2198127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Length of overlap of river on cell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23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Recharge Package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2800" dirty="0"/>
              <a:t>One value assigned to each vertical column</a:t>
            </a:r>
          </a:p>
          <a:p>
            <a:r>
              <a:rPr lang="en-US" sz="2800" dirty="0"/>
              <a:t>Represents recharge due to precipitation</a:t>
            </a:r>
          </a:p>
          <a:p>
            <a:r>
              <a:rPr lang="en-US" sz="2800" dirty="0"/>
              <a:t>Can be steady state or transient</a:t>
            </a:r>
          </a:p>
          <a:p>
            <a:r>
              <a:rPr lang="en-US" sz="2800" dirty="0"/>
              <a:t>Infiltration rate must be assigned in correct </a:t>
            </a:r>
            <a:r>
              <a:rPr lang="en-US" sz="2800" dirty="0" smtClean="0"/>
              <a:t>units [L/T]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144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4478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812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5146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0480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5814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148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482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1816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150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484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7818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3152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8486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3820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Factors Affecting Recharge Rate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2144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Factors Affecting Recharge Rate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419600"/>
          </a:xfrm>
        </p:spPr>
        <p:txBody>
          <a:bodyPr/>
          <a:lstStyle/>
          <a:p>
            <a:r>
              <a:rPr lang="en-US"/>
              <a:t>Rainfall</a:t>
            </a:r>
          </a:p>
          <a:p>
            <a:r>
              <a:rPr lang="en-US"/>
              <a:t>Runoff</a:t>
            </a:r>
          </a:p>
          <a:p>
            <a:pPr lvl="1"/>
            <a:r>
              <a:rPr lang="en-US"/>
              <a:t>Slope</a:t>
            </a:r>
          </a:p>
          <a:p>
            <a:pPr lvl="1"/>
            <a:r>
              <a:rPr lang="en-US"/>
              <a:t>Soil type</a:t>
            </a:r>
          </a:p>
          <a:p>
            <a:pPr lvl="1"/>
            <a:r>
              <a:rPr lang="en-US"/>
              <a:t>Land use</a:t>
            </a:r>
          </a:p>
          <a:p>
            <a:r>
              <a:rPr lang="en-US"/>
              <a:t>Evapotranspiration</a:t>
            </a:r>
          </a:p>
          <a:p>
            <a:pPr lvl="1"/>
            <a:r>
              <a:rPr lang="en-US"/>
              <a:t>Soil type</a:t>
            </a:r>
          </a:p>
          <a:p>
            <a:pPr lvl="1"/>
            <a:r>
              <a:rPr lang="en-US"/>
              <a:t>Vegetation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52400" y="381000"/>
            <a:ext cx="3505200" cy="6096000"/>
          </a:xfrm>
        </p:spPr>
        <p:txBody>
          <a:bodyPr>
            <a:noAutofit/>
          </a:bodyPr>
          <a:lstStyle/>
          <a:p>
            <a:r>
              <a:rPr lang="en-US" sz="2000" dirty="0"/>
              <a:t>Developed by McDonald &amp; </a:t>
            </a:r>
            <a:r>
              <a:rPr lang="en-US" sz="2000" dirty="0" err="1"/>
              <a:t>Harbaugh</a:t>
            </a:r>
            <a:r>
              <a:rPr lang="en-US" sz="2000" dirty="0"/>
              <a:t> of the USGS, 1983</a:t>
            </a:r>
          </a:p>
          <a:p>
            <a:r>
              <a:rPr lang="en-US" sz="2000" dirty="0"/>
              <a:t>Public Domain</a:t>
            </a:r>
          </a:p>
          <a:p>
            <a:r>
              <a:rPr lang="en-US" sz="2000" dirty="0"/>
              <a:t>Most widely used groundwater model</a:t>
            </a:r>
          </a:p>
          <a:p>
            <a:r>
              <a:rPr lang="en-US" sz="2000" dirty="0"/>
              <a:t>Steady-state or transient saturated flow</a:t>
            </a:r>
          </a:p>
          <a:p>
            <a:r>
              <a:rPr lang="en-US" sz="2200" dirty="0" smtClean="0"/>
              <a:t>Versions:</a:t>
            </a:r>
            <a:endParaRPr lang="en-US" sz="2200" dirty="0"/>
          </a:p>
          <a:p>
            <a:pPr lvl="1"/>
            <a:r>
              <a:rPr lang="en-US" sz="1800" dirty="0"/>
              <a:t>MODFLOW 88</a:t>
            </a:r>
          </a:p>
          <a:p>
            <a:pPr lvl="1"/>
            <a:r>
              <a:rPr lang="en-US" sz="1800" dirty="0"/>
              <a:t>MODFLOW 96</a:t>
            </a:r>
          </a:p>
          <a:p>
            <a:pPr lvl="1"/>
            <a:r>
              <a:rPr lang="en-US" sz="1800" dirty="0"/>
              <a:t>MODFLOW 2000</a:t>
            </a:r>
          </a:p>
          <a:p>
            <a:pPr lvl="1"/>
            <a:r>
              <a:rPr lang="en-US" sz="1800" dirty="0"/>
              <a:t>MODFLOW 2005</a:t>
            </a:r>
          </a:p>
          <a:p>
            <a:pPr lvl="1"/>
            <a:r>
              <a:rPr lang="en-US" sz="1800" dirty="0" smtClean="0"/>
              <a:t>MODFLOW-NWT</a:t>
            </a:r>
          </a:p>
          <a:p>
            <a:pPr lvl="1"/>
            <a:r>
              <a:rPr lang="en-US" sz="1800" dirty="0" smtClean="0"/>
              <a:t>MODFLOW-USG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5262"/>
            <a:ext cx="52292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62200"/>
            <a:ext cx="6172200" cy="43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Finite Difference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3733800" cy="1066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8872" indent="0" algn="ctr">
              <a:lnSpc>
                <a:spcPct val="90000"/>
              </a:lnSpc>
              <a:buNone/>
            </a:pPr>
            <a:r>
              <a:rPr lang="en-US" dirty="0"/>
              <a:t>3D Cartesian Grid</a:t>
            </a:r>
          </a:p>
          <a:p>
            <a:pPr marL="118872" indent="0" algn="ctr">
              <a:lnSpc>
                <a:spcPct val="90000"/>
              </a:lnSpc>
              <a:buNone/>
            </a:pPr>
            <a:r>
              <a:rPr lang="en-US" dirty="0" smtClean="0"/>
              <a:t>Cell-Centered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/>
              <a:t>Grid Geometry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0015" y="1752600"/>
            <a:ext cx="5562600" cy="114300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8872" indent="0" algn="ctr">
              <a:buNone/>
            </a:pPr>
            <a:r>
              <a:rPr lang="en-US" dirty="0"/>
              <a:t>Orthogonal in </a:t>
            </a:r>
            <a:r>
              <a:rPr lang="en-US" dirty="0" err="1"/>
              <a:t>xy</a:t>
            </a:r>
            <a:endParaRPr lang="en-US" dirty="0"/>
          </a:p>
          <a:p>
            <a:pPr marL="118872" indent="0" algn="ctr">
              <a:buNone/>
            </a:pPr>
            <a:r>
              <a:rPr lang="en-US" dirty="0"/>
              <a:t>Thickness varies in z</a:t>
            </a:r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1600199" y="3124200"/>
            <a:ext cx="604223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Governing Equation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76313" y="3489325"/>
            <a:ext cx="7480125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where: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</a:t>
            </a:r>
            <a:r>
              <a:rPr lang="en-US" dirty="0" err="1">
                <a:latin typeface="+mj-lt"/>
                <a:cs typeface="Arial" pitchFamily="34" charset="0"/>
              </a:rPr>
              <a:t>K</a:t>
            </a:r>
            <a:r>
              <a:rPr lang="en-US" baseline="-25000" dirty="0" err="1">
                <a:latin typeface="+mj-lt"/>
                <a:cs typeface="Arial" pitchFamily="34" charset="0"/>
              </a:rPr>
              <a:t>xx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K</a:t>
            </a:r>
            <a:r>
              <a:rPr lang="en-US" baseline="-25000" dirty="0" err="1">
                <a:latin typeface="+mj-lt"/>
                <a:cs typeface="Arial" pitchFamily="34" charset="0"/>
              </a:rPr>
              <a:t>yy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K</a:t>
            </a:r>
            <a:r>
              <a:rPr lang="en-US" baseline="-25000" dirty="0" err="1">
                <a:latin typeface="+mj-lt"/>
                <a:cs typeface="Arial" pitchFamily="34" charset="0"/>
              </a:rPr>
              <a:t>zz</a:t>
            </a:r>
            <a:r>
              <a:rPr lang="en-US" dirty="0">
                <a:latin typeface="+mj-lt"/>
                <a:cs typeface="Arial" pitchFamily="34" charset="0"/>
              </a:rPr>
              <a:t> 	= values of hyd. cond. along xyz axes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h		= total head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W		= Sources and sinks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S</a:t>
            </a:r>
            <a:r>
              <a:rPr lang="en-US" baseline="-25000" dirty="0">
                <a:latin typeface="+mj-lt"/>
                <a:cs typeface="Arial" pitchFamily="34" charset="0"/>
              </a:rPr>
              <a:t>s</a:t>
            </a:r>
            <a:r>
              <a:rPr lang="en-US" dirty="0">
                <a:latin typeface="+mj-lt"/>
                <a:cs typeface="Arial" pitchFamily="34" charset="0"/>
              </a:rPr>
              <a:t>		= Specific storage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t		= time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62300" y="4754563"/>
          <a:ext cx="29718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4" imgW="914400" imgH="215640" progId="Equation.3">
                  <p:embed/>
                </p:oleObj>
              </mc:Choice>
              <mc:Fallback>
                <p:oleObj name="Equation" r:id="rId4" imgW="914400" imgH="21564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754563"/>
                        <a:ext cx="29718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399" y="2057400"/>
          <a:ext cx="740198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6" imgW="3416040" imgH="457200" progId="Equation.3">
                  <p:embed/>
                </p:oleObj>
              </mc:Choice>
              <mc:Fallback>
                <p:oleObj name="Equation" r:id="rId6" imgW="341604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2057400"/>
                        <a:ext cx="740198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Processes &amp; Packages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/>
          </a:bodyPr>
          <a:lstStyle/>
          <a:p>
            <a:r>
              <a:rPr lang="en-US" dirty="0"/>
              <a:t>MODFLOW is divided into a series of processes &amp; </a:t>
            </a:r>
            <a:r>
              <a:rPr lang="en-US" dirty="0" smtClean="0"/>
              <a:t>packages</a:t>
            </a:r>
            <a:endParaRPr lang="en-US" dirty="0"/>
          </a:p>
          <a:p>
            <a:r>
              <a:rPr lang="en-US" dirty="0"/>
              <a:t>Major tasks are organized as processes</a:t>
            </a:r>
          </a:p>
          <a:p>
            <a:r>
              <a:rPr lang="en-US" dirty="0"/>
              <a:t>More specific tasks are performed by packages</a:t>
            </a:r>
          </a:p>
          <a:p>
            <a:r>
              <a:rPr lang="en-US" dirty="0"/>
              <a:t>Each process may </a:t>
            </a:r>
            <a:r>
              <a:rPr lang="en-US" dirty="0" smtClean="0"/>
              <a:t>use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one or more packages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384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24450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Process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45413"/>
            <a:ext cx="4572000" cy="4625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Spatial discretization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# rows, cols, layers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Top/bottom elevations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Temporal discretization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Stress periods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Time steps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Package Selection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1"/>
            <a:ext cx="2895599" cy="222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19600"/>
            <a:ext cx="4191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Water Flow Process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solution of the ground water flow equation by the FD method</a:t>
            </a:r>
          </a:p>
          <a:p>
            <a:r>
              <a:rPr lang="en-US" dirty="0"/>
              <a:t>Main part of MODFLOW code</a:t>
            </a:r>
          </a:p>
          <a:p>
            <a:r>
              <a:rPr lang="en-US" dirty="0"/>
              <a:t>Includes</a:t>
            </a:r>
          </a:p>
          <a:p>
            <a:pPr lvl="1"/>
            <a:r>
              <a:rPr lang="en-US" dirty="0"/>
              <a:t>Flow package (BCF, LPF, or HUF)</a:t>
            </a:r>
          </a:p>
          <a:p>
            <a:pPr lvl="1"/>
            <a:r>
              <a:rPr lang="en-US" dirty="0"/>
              <a:t>Source/sink packages</a:t>
            </a:r>
          </a:p>
          <a:p>
            <a:pPr lvl="1"/>
            <a:r>
              <a:rPr lang="en-US" dirty="0"/>
              <a:t>Solvers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3365</TotalTime>
  <Words>646</Words>
  <Application>Microsoft Office PowerPoint</Application>
  <PresentationFormat>On-screen Show (4:3)</PresentationFormat>
  <Paragraphs>161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Wingdings 2</vt:lpstr>
      <vt:lpstr>Wingdings 3</vt:lpstr>
      <vt:lpstr>Module</vt:lpstr>
      <vt:lpstr>Visio</vt:lpstr>
      <vt:lpstr>Equation</vt:lpstr>
      <vt:lpstr>MODFLOW – Introduction Organization &amp; Main Packages</vt:lpstr>
      <vt:lpstr>Code Selection – Model Design</vt:lpstr>
      <vt:lpstr>PowerPoint Presentation</vt:lpstr>
      <vt:lpstr>Finite Difference Model</vt:lpstr>
      <vt:lpstr>Grid Geometry</vt:lpstr>
      <vt:lpstr>Governing Equation</vt:lpstr>
      <vt:lpstr>Processes &amp; Packages</vt:lpstr>
      <vt:lpstr>Global Process</vt:lpstr>
      <vt:lpstr>Ground Water Flow Process</vt:lpstr>
      <vt:lpstr>Observation Process</vt:lpstr>
      <vt:lpstr>Required Packages</vt:lpstr>
      <vt:lpstr>Optional Packages</vt:lpstr>
      <vt:lpstr>Active/Inactive Zones</vt:lpstr>
      <vt:lpstr>Virginia Coastal Plain Model</vt:lpstr>
      <vt:lpstr>Flow Packages</vt:lpstr>
      <vt:lpstr>LPF - Layer Property Flow Package</vt:lpstr>
      <vt:lpstr>Well Package</vt:lpstr>
      <vt:lpstr>DRN - Drain Package</vt:lpstr>
      <vt:lpstr>Drains</vt:lpstr>
      <vt:lpstr>Drains</vt:lpstr>
      <vt:lpstr>Conductance</vt:lpstr>
      <vt:lpstr>Conductance, Cont.</vt:lpstr>
      <vt:lpstr>Sample Conductance Calculation</vt:lpstr>
      <vt:lpstr>Recharge Package</vt:lpstr>
      <vt:lpstr>Factors Affecting Recharge Rate</vt:lpstr>
      <vt:lpstr>Factors Affecting Recharge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MODFLOW</dc:title>
  <dc:creator>Norman L. Jones</dc:creator>
  <cp:lastModifiedBy>Norm Jones</cp:lastModifiedBy>
  <cp:revision>143</cp:revision>
  <cp:lastPrinted>2013-09-13T23:25:33Z</cp:lastPrinted>
  <dcterms:created xsi:type="dcterms:W3CDTF">1996-04-24T20:34:15Z</dcterms:created>
  <dcterms:modified xsi:type="dcterms:W3CDTF">2020-09-17T20:01:05Z</dcterms:modified>
</cp:coreProperties>
</file>