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notesMasterIdLst>
    <p:notesMasterId r:id="rId27"/>
  </p:notesMasterIdLst>
  <p:handoutMasterIdLst>
    <p:handoutMasterId r:id="rId28"/>
  </p:handoutMasterIdLst>
  <p:sldIdLst>
    <p:sldId id="326" r:id="rId2"/>
    <p:sldId id="327" r:id="rId3"/>
    <p:sldId id="328" r:id="rId4"/>
    <p:sldId id="329" r:id="rId5"/>
    <p:sldId id="330" r:id="rId6"/>
    <p:sldId id="331" r:id="rId7"/>
    <p:sldId id="332" r:id="rId8"/>
    <p:sldId id="333" r:id="rId9"/>
    <p:sldId id="334" r:id="rId10"/>
    <p:sldId id="335" r:id="rId11"/>
    <p:sldId id="336" r:id="rId12"/>
    <p:sldId id="337" r:id="rId13"/>
    <p:sldId id="338" r:id="rId14"/>
    <p:sldId id="339" r:id="rId15"/>
    <p:sldId id="340" r:id="rId16"/>
    <p:sldId id="341" r:id="rId17"/>
    <p:sldId id="342" r:id="rId18"/>
    <p:sldId id="343" r:id="rId19"/>
    <p:sldId id="344" r:id="rId20"/>
    <p:sldId id="345" r:id="rId21"/>
    <p:sldId id="346" r:id="rId22"/>
    <p:sldId id="347" r:id="rId23"/>
    <p:sldId id="348" r:id="rId24"/>
    <p:sldId id="349" r:id="rId25"/>
    <p:sldId id="350" r:id="rId26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1BFD15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9" autoAdjust="0"/>
    <p:restoredTop sz="94694" autoAdjust="0"/>
  </p:normalViewPr>
  <p:slideViewPr>
    <p:cSldViewPr>
      <p:cViewPr varScale="1">
        <p:scale>
          <a:sx n="117" d="100"/>
          <a:sy n="117" d="100"/>
        </p:scale>
        <p:origin x="1928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5" d="100"/>
        <a:sy n="8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image" Target="../media/image34.emf"/><Relationship Id="rId7" Type="http://schemas.openxmlformats.org/officeDocument/2006/relationships/image" Target="../media/image38.wmf"/><Relationship Id="rId2" Type="http://schemas.openxmlformats.org/officeDocument/2006/relationships/image" Target="../media/image33.emf"/><Relationship Id="rId1" Type="http://schemas.openxmlformats.org/officeDocument/2006/relationships/image" Target="../media/image32.emf"/><Relationship Id="rId6" Type="http://schemas.openxmlformats.org/officeDocument/2006/relationships/image" Target="../media/image37.wmf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67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22738" y="0"/>
            <a:ext cx="3205162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endParaRPr lang="en-US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56700"/>
            <a:ext cx="32067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en-US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22738" y="9156700"/>
            <a:ext cx="3205162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fld id="{E5F5E843-FB2B-4FAE-8DC8-01E77946BE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903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73964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61963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23925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87475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49438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77" tIns="45789" rIns="91577" bIns="4578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5621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4438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77" tIns="45789" rIns="91577" bIns="4578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331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4643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77" tIns="45789" rIns="91577" bIns="4578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2110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4848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77" tIns="45789" rIns="91577" bIns="4578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8699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77" tIns="45789" rIns="91577" bIns="4578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7662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05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77" tIns="45789" rIns="91577" bIns="4578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6456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2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77" tIns="45789" rIns="91577" bIns="4578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9091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872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77" tIns="45789" rIns="91577" bIns="4578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4867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077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77" tIns="45789" rIns="91577" bIns="4578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5581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281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77" tIns="45789" rIns="91577" bIns="4578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6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486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77" tIns="45789" rIns="91577" bIns="4578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700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577" tIns="45789" rIns="91577" bIns="4578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5629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9465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793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77" tIns="45789" rIns="91577" bIns="4578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2176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77" tIns="45789" rIns="91577" bIns="4578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190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77" tIns="45789" rIns="91577" bIns="4578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189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77" tIns="45789" rIns="91577" bIns="4578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742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13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3414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77" tIns="45789" rIns="91577" bIns="4578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852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3619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77" tIns="45789" rIns="91577" bIns="4578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735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3824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77" tIns="45789" rIns="91577" bIns="4578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5807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4029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77" tIns="45789" rIns="91577" bIns="4578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200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61" tIns="48331" rIns="96661" bIns="4833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724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Copyright © 2005 -  Norman L. Jones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480F-3571-4A6D-B7C9-72393F1AF0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2005 -  Norman L. Jones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EF5BC-835E-4218-B267-3185C9C360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r>
              <a:rPr lang="en-US"/>
              <a:t>Copyright © 2005 -  Norman L. Jones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2D91-B803-4FF6-B23C-F16C10CB45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2005 -  Norman L. Jones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65ADF-69AA-4D20-9B61-8DBD9AF8BB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2005 -  Norman L. Jones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58D6-B089-435C-B02B-3421572096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2005 -  Norman L. Jones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AEB01-F9B4-4BFE-9C99-2BFF2DB4BF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2005 -  Norman L. Jones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ED2D3-C5F2-4A5B-B082-CA44E959D2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2005 -  Norman L. Jones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E37D2-C442-4163-A0A1-E960522C37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2005 -  Norman L. Jones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B10D7-771A-4884-8181-DCE6F5917F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2005 -  Norman L. Jones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A5CE8-F138-412B-84D7-DFB00291E5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lang="en-US"/>
              <a:t>Copyright © 2005 -  Norman L. Jones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745CAFC-D5F1-4A56-9B68-97CD9ABE67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r>
              <a:rPr lang="en-US"/>
              <a:t>Copyright © 2005 -  Norman L. Jones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2F1BDD1-6491-4763-BCB1-86FB3045AE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4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4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6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8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31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30.emf"/><Relationship Id="rId4" Type="http://schemas.openxmlformats.org/officeDocument/2006/relationships/oleObject" Target="../embeddings/oleObject20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image" Target="../media/image36.emf"/><Relationship Id="rId18" Type="http://schemas.openxmlformats.org/officeDocument/2006/relationships/oleObject" Target="../embeddings/oleObject29.bin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33.emf"/><Relationship Id="rId12" Type="http://schemas.openxmlformats.org/officeDocument/2006/relationships/oleObject" Target="../embeddings/oleObject26.bin"/><Relationship Id="rId17" Type="http://schemas.openxmlformats.org/officeDocument/2006/relationships/image" Target="../media/image38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28.bin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35.emf"/><Relationship Id="rId5" Type="http://schemas.openxmlformats.org/officeDocument/2006/relationships/image" Target="../media/image32.emf"/><Relationship Id="rId15" Type="http://schemas.openxmlformats.org/officeDocument/2006/relationships/image" Target="../media/image37.wmf"/><Relationship Id="rId10" Type="http://schemas.openxmlformats.org/officeDocument/2006/relationships/oleObject" Target="../embeddings/oleObject25.bin"/><Relationship Id="rId19" Type="http://schemas.openxmlformats.org/officeDocument/2006/relationships/image" Target="../media/image39.wmf"/><Relationship Id="rId4" Type="http://schemas.openxmlformats.org/officeDocument/2006/relationships/oleObject" Target="../embeddings/oleObject22.bin"/><Relationship Id="rId9" Type="http://schemas.openxmlformats.org/officeDocument/2006/relationships/image" Target="../media/image34.emf"/><Relationship Id="rId14" Type="http://schemas.openxmlformats.org/officeDocument/2006/relationships/oleObject" Target="../embeddings/oleObject27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iff"/><Relationship Id="rId2" Type="http://schemas.openxmlformats.org/officeDocument/2006/relationships/image" Target="../media/image4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emf"/><Relationship Id="rId10" Type="http://schemas.openxmlformats.org/officeDocument/2006/relationships/image" Target="../media/image5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1.e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dirty="0">
                <a:solidFill>
                  <a:schemeClr val="accent1">
                    <a:satMod val="150000"/>
                  </a:schemeClr>
                </a:solidFill>
              </a:rPr>
              <a:t>MODFLOW – Part 2</a:t>
            </a:r>
            <a:br>
              <a:rPr lang="en-US" sz="4800" dirty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US" sz="4800" dirty="0"/>
              <a:t>Advanced Packages</a:t>
            </a:r>
            <a:endParaRPr lang="en-US" sz="48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828800"/>
            <a:ext cx="8077200" cy="1500188"/>
          </a:xfrm>
        </p:spPr>
        <p:txBody>
          <a:bodyPr/>
          <a:lstStyle/>
          <a:p>
            <a:r>
              <a:rPr lang="en-US" dirty="0"/>
              <a:t>CE EN 547 – BRIGHAM YOUNG UNIVERSITY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River Conductance Calculation</a:t>
            </a:r>
          </a:p>
        </p:txBody>
      </p:sp>
      <p:graphicFrame>
        <p:nvGraphicFramePr>
          <p:cNvPr id="37006" name="Object 1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8926158"/>
              </p:ext>
            </p:extLst>
          </p:nvPr>
        </p:nvGraphicFramePr>
        <p:xfrm>
          <a:off x="6019800" y="5334000"/>
          <a:ext cx="2743200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07" name="Equation" r:id="rId4" imgW="1218960" imgH="393480" progId="Equation.3">
                  <p:embed/>
                </p:oleObj>
              </mc:Choice>
              <mc:Fallback>
                <p:oleObj name="Equation" r:id="rId4" imgW="12189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6019800" y="5334000"/>
                        <a:ext cx="2743200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008" name="Object 1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5475936"/>
              </p:ext>
            </p:extLst>
          </p:nvPr>
        </p:nvGraphicFramePr>
        <p:xfrm>
          <a:off x="381000" y="3276600"/>
          <a:ext cx="6754813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08" name="Visio" r:id="rId6" imgW="5925015" imgH="2806121" progId="Visio.Drawing.11">
                  <p:embed/>
                </p:oleObj>
              </mc:Choice>
              <mc:Fallback>
                <p:oleObj name="Visio" r:id="rId6" imgW="5925015" imgH="280612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276600"/>
                        <a:ext cx="6754813" cy="32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533400" y="1676400"/>
            <a:ext cx="1219200" cy="1295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14400" y="2057400"/>
            <a:ext cx="1143000" cy="12192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181100" y="2354992"/>
            <a:ext cx="571500" cy="6096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>
            <a:off x="1482811" y="2512541"/>
            <a:ext cx="729048" cy="321885"/>
          </a:xfrm>
          <a:custGeom>
            <a:avLst/>
            <a:gdLst>
              <a:gd name="connsiteX0" fmla="*/ 729048 w 729048"/>
              <a:gd name="connsiteY0" fmla="*/ 0 h 321885"/>
              <a:gd name="connsiteX1" fmla="*/ 407773 w 729048"/>
              <a:gd name="connsiteY1" fmla="*/ 308918 h 321885"/>
              <a:gd name="connsiteX2" fmla="*/ 0 w 729048"/>
              <a:gd name="connsiteY2" fmla="*/ 234778 h 321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9048" h="321885">
                <a:moveTo>
                  <a:pt x="729048" y="0"/>
                </a:moveTo>
                <a:cubicBezTo>
                  <a:pt x="629164" y="134894"/>
                  <a:pt x="529281" y="269788"/>
                  <a:pt x="407773" y="308918"/>
                </a:cubicBezTo>
                <a:cubicBezTo>
                  <a:pt x="286265" y="348048"/>
                  <a:pt x="143132" y="291413"/>
                  <a:pt x="0" y="234778"/>
                </a:cubicBezTo>
              </a:path>
            </a:pathLst>
          </a:custGeom>
          <a:noFill/>
          <a:ln w="952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44810" y="2198127"/>
            <a:ext cx="4281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Length of overlap of river on cell</a:t>
            </a:r>
          </a:p>
        </p:txBody>
      </p:sp>
      <p:cxnSp>
        <p:nvCxnSpPr>
          <p:cNvPr id="3" name="Straight Connector 2"/>
          <p:cNvCxnSpPr>
            <a:stCxn id="4" idx="2"/>
          </p:cNvCxnSpPr>
          <p:nvPr/>
        </p:nvCxnSpPr>
        <p:spPr>
          <a:xfrm>
            <a:off x="1143000" y="2971800"/>
            <a:ext cx="457200" cy="2209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4" idx="3"/>
          </p:cNvCxnSpPr>
          <p:nvPr/>
        </p:nvCxnSpPr>
        <p:spPr>
          <a:xfrm>
            <a:off x="1752600" y="2324100"/>
            <a:ext cx="4267200" cy="11049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6319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41" name="Picture 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395662"/>
            <a:ext cx="3427619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1324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STR - Stream-Aquifer Interaction Package</a:t>
            </a:r>
          </a:p>
        </p:txBody>
      </p:sp>
      <p:sp>
        <p:nvSpPr>
          <p:cNvPr id="141319" name="Rectangle 1027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Like the River Package, water can flow from aquifer to stream or vice versa.</a:t>
            </a:r>
          </a:p>
          <a:p>
            <a:r>
              <a:rPr lang="en-US" sz="2400" dirty="0"/>
              <a:t>Unlike the River Package, stage is not specified.  Rather, flow is routed using simple channel hydraulics and a stage is computed using Manning’s equation.</a:t>
            </a:r>
          </a:p>
        </p:txBody>
      </p:sp>
      <p:sp>
        <p:nvSpPr>
          <p:cNvPr id="14132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4132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413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graphicFrame>
        <p:nvGraphicFramePr>
          <p:cNvPr id="141317" name="Object 5"/>
          <p:cNvGraphicFramePr>
            <a:graphicFrameLocks noChangeAspect="1"/>
          </p:cNvGraphicFramePr>
          <p:nvPr/>
        </p:nvGraphicFramePr>
        <p:xfrm>
          <a:off x="1350962" y="4495800"/>
          <a:ext cx="322103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11" name="Equation" r:id="rId5" imgW="1167893" imgH="393529" progId="Equation.3">
                  <p:embed/>
                </p:oleObj>
              </mc:Choice>
              <mc:Fallback>
                <p:oleObj name="Equation" r:id="rId5" imgW="1167893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0962" y="4495800"/>
                        <a:ext cx="3221038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5878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5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0827782"/>
              </p:ext>
            </p:extLst>
          </p:nvPr>
        </p:nvGraphicFramePr>
        <p:xfrm>
          <a:off x="1219200" y="1898650"/>
          <a:ext cx="6823075" cy="457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35" name="Visio" r:id="rId4" imgW="6823431" imgH="4577585" progId="">
                  <p:embed/>
                </p:oleObj>
              </mc:Choice>
              <mc:Fallback>
                <p:oleObj name="Visio" r:id="rId4" imgW="6823431" imgH="457758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898650"/>
                        <a:ext cx="6823075" cy="457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7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 Package - Segments and Reaches</a:t>
            </a:r>
          </a:p>
        </p:txBody>
      </p:sp>
    </p:spTree>
    <p:extLst>
      <p:ext uri="{BB962C8B-B14F-4D97-AF65-F5344CB8AC3E}">
        <p14:creationId xmlns:p14="http://schemas.microsoft.com/office/powerpoint/2010/main" val="88721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 Package - Required Attributes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Segments</a:t>
            </a:r>
          </a:p>
          <a:p>
            <a:pPr lvl="1"/>
            <a:r>
              <a:rPr lang="en-US"/>
              <a:t>Incoming flow (for top segments and diversions)</a:t>
            </a:r>
          </a:p>
          <a:p>
            <a:pPr lvl="1"/>
            <a:r>
              <a:rPr lang="en-US"/>
              <a:t>Width</a:t>
            </a:r>
          </a:p>
          <a:p>
            <a:pPr lvl="1"/>
            <a:r>
              <a:rPr lang="en-US"/>
              <a:t>Slope</a:t>
            </a:r>
          </a:p>
          <a:p>
            <a:pPr lvl="1"/>
            <a:r>
              <a:rPr lang="en-US"/>
              <a:t>Manning’s roughness coefficient</a:t>
            </a:r>
          </a:p>
          <a:p>
            <a:r>
              <a:rPr lang="en-US"/>
              <a:t>Reaches</a:t>
            </a:r>
          </a:p>
          <a:p>
            <a:pPr lvl="1"/>
            <a:r>
              <a:rPr lang="en-US"/>
              <a:t>Conductance</a:t>
            </a:r>
          </a:p>
          <a:p>
            <a:pPr lvl="1"/>
            <a:r>
              <a:rPr lang="en-US"/>
              <a:t>Elevation of the bottom of the streambed</a:t>
            </a:r>
          </a:p>
          <a:p>
            <a:pPr lvl="1"/>
            <a:r>
              <a:rPr lang="en-US"/>
              <a:t>Elevation of the top of the streambed</a:t>
            </a:r>
          </a:p>
        </p:txBody>
      </p:sp>
    </p:spTree>
    <p:extLst>
      <p:ext uri="{BB962C8B-B14F-4D97-AF65-F5344CB8AC3E}">
        <p14:creationId xmlns:p14="http://schemas.microsoft.com/office/powerpoint/2010/main" val="3757412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SFR - Stream Flow Routing Package</a:t>
            </a:r>
            <a:endParaRPr lang="en-US" dirty="0"/>
          </a:p>
        </p:txBody>
      </p:sp>
      <p:sp>
        <p:nvSpPr>
          <p:cNvPr id="234499" name="Rectangle 1027"/>
          <p:cNvSpPr>
            <a:spLocks noGrp="1" noChangeArrowheads="1"/>
          </p:cNvSpPr>
          <p:nvPr>
            <p:ph idx="1"/>
          </p:nvPr>
        </p:nvSpPr>
        <p:spPr>
          <a:xfrm>
            <a:off x="457200" y="1775191"/>
            <a:ext cx="4114800" cy="4625609"/>
          </a:xfrm>
        </p:spPr>
        <p:txBody>
          <a:bodyPr/>
          <a:lstStyle/>
          <a:p>
            <a:r>
              <a:rPr lang="en-US" dirty="0"/>
              <a:t>More advanced stream package</a:t>
            </a:r>
          </a:p>
          <a:p>
            <a:r>
              <a:rPr lang="en-US" dirty="0"/>
              <a:t>More options for inputs to streams</a:t>
            </a:r>
          </a:p>
          <a:p>
            <a:r>
              <a:rPr lang="en-US" dirty="0"/>
              <a:t>Interaction with the Unsaturated Zone Flow package</a:t>
            </a:r>
          </a:p>
        </p:txBody>
      </p:sp>
      <p:sp>
        <p:nvSpPr>
          <p:cNvPr id="23450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23450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2345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pic>
        <p:nvPicPr>
          <p:cNvPr id="234505" name="Picture 9" descr="sf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89568"/>
            <a:ext cx="3506788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252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GHB - General Head Package</a:t>
            </a:r>
            <a:endParaRPr lang="en-US" dirty="0"/>
          </a:p>
        </p:txBody>
      </p:sp>
      <p:sp>
        <p:nvSpPr>
          <p:cNvPr id="14950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75191"/>
            <a:ext cx="3810000" cy="4625609"/>
          </a:xfrm>
        </p:spPr>
        <p:txBody>
          <a:bodyPr/>
          <a:lstStyle/>
          <a:p>
            <a:r>
              <a:rPr lang="en-US"/>
              <a:t>Often used to simulate lakes, reservoirs</a:t>
            </a:r>
          </a:p>
          <a:p>
            <a:r>
              <a:rPr lang="en-US"/>
              <a:t>Required parameters:</a:t>
            </a:r>
          </a:p>
          <a:p>
            <a:pPr lvl="1"/>
            <a:r>
              <a:rPr lang="en-US"/>
              <a:t>Head</a:t>
            </a:r>
          </a:p>
          <a:p>
            <a:pPr lvl="1"/>
            <a:r>
              <a:rPr lang="en-US"/>
              <a:t>Conductance</a:t>
            </a:r>
            <a:endParaRPr lang="en-US" dirty="0"/>
          </a:p>
        </p:txBody>
      </p:sp>
      <p:pic>
        <p:nvPicPr>
          <p:cNvPr id="161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225" y="1676400"/>
            <a:ext cx="4476750" cy="450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7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683" y="4012574"/>
            <a:ext cx="25527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1521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9" name="Rectangle 4"/>
          <p:cNvSpPr>
            <a:spLocks noChangeArrowheads="1"/>
          </p:cNvSpPr>
          <p:nvPr/>
        </p:nvSpPr>
        <p:spPr bwMode="auto">
          <a:xfrm>
            <a:off x="2743200" y="5486400"/>
            <a:ext cx="3328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latin typeface="Arial" charset="0"/>
              </a:rPr>
              <a:t>Q = Cgh * (H</a:t>
            </a:r>
            <a:r>
              <a:rPr lang="en-US" baseline="-25000">
                <a:latin typeface="Arial" charset="0"/>
              </a:rPr>
              <a:t>source</a:t>
            </a:r>
            <a:r>
              <a:rPr lang="en-US">
                <a:latin typeface="Arial" charset="0"/>
              </a:rPr>
              <a:t> - H</a:t>
            </a:r>
            <a:r>
              <a:rPr lang="en-US" baseline="-25000">
                <a:latin typeface="Arial" charset="0"/>
              </a:rPr>
              <a:t>ijk</a:t>
            </a:r>
            <a:r>
              <a:rPr lang="en-US">
                <a:latin typeface="Arial" charset="0"/>
              </a:rPr>
              <a:t>)</a:t>
            </a:r>
          </a:p>
        </p:txBody>
      </p:sp>
      <p:graphicFrame>
        <p:nvGraphicFramePr>
          <p:cNvPr id="4301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2277515"/>
              </p:ext>
            </p:extLst>
          </p:nvPr>
        </p:nvGraphicFramePr>
        <p:xfrm>
          <a:off x="1219200" y="2057400"/>
          <a:ext cx="6511925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59" name="Visio" r:id="rId4" imgW="4726259" imgH="2045858" progId="">
                  <p:embed/>
                </p:oleObj>
              </mc:Choice>
              <mc:Fallback>
                <p:oleObj name="Visio" r:id="rId4" imgW="4726259" imgH="204585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057400"/>
                        <a:ext cx="6511925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21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Head</a:t>
            </a:r>
          </a:p>
        </p:txBody>
      </p:sp>
    </p:spTree>
    <p:extLst>
      <p:ext uri="{BB962C8B-B14F-4D97-AF65-F5344CB8AC3E}">
        <p14:creationId xmlns:p14="http://schemas.microsoft.com/office/powerpoint/2010/main" val="1186889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500449" y="2205038"/>
            <a:ext cx="2438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r" eaLnBrk="0" hangingPunct="0"/>
            <a:r>
              <a:rPr lang="en-US">
                <a:latin typeface="Arial" charset="0"/>
              </a:rPr>
              <a:t>Gaining Lake/Reservoir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424249" y="4757738"/>
            <a:ext cx="2514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r" eaLnBrk="0" hangingPunct="0"/>
            <a:r>
              <a:rPr lang="en-US">
                <a:latin typeface="Arial" charset="0"/>
              </a:rPr>
              <a:t>Losing</a:t>
            </a:r>
          </a:p>
          <a:p>
            <a:pPr algn="r" eaLnBrk="0" hangingPunct="0"/>
            <a:r>
              <a:rPr lang="en-US">
                <a:latin typeface="Arial" charset="0"/>
              </a:rPr>
              <a:t>Lake/Reservoir</a:t>
            </a:r>
          </a:p>
        </p:txBody>
      </p:sp>
      <p:graphicFrame>
        <p:nvGraphicFramePr>
          <p:cNvPr id="3277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2250840"/>
              </p:ext>
            </p:extLst>
          </p:nvPr>
        </p:nvGraphicFramePr>
        <p:xfrm>
          <a:off x="3015049" y="1819275"/>
          <a:ext cx="5257800" cy="217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03" name="Visio" r:id="rId4" imgW="5938768" imgH="2459125" progId="">
                  <p:embed/>
                </p:oleObj>
              </mc:Choice>
              <mc:Fallback>
                <p:oleObj name="Visio" r:id="rId4" imgW="5938768" imgH="245912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5049" y="1819275"/>
                        <a:ext cx="5257800" cy="2176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4487126"/>
              </p:ext>
            </p:extLst>
          </p:nvPr>
        </p:nvGraphicFramePr>
        <p:xfrm>
          <a:off x="3015049" y="4300538"/>
          <a:ext cx="5257800" cy="217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04" name="Visio" r:id="rId6" imgW="5938768" imgH="2459125" progId="">
                  <p:embed/>
                </p:oleObj>
              </mc:Choice>
              <mc:Fallback>
                <p:oleObj name="Visio" r:id="rId6" imgW="5938768" imgH="245912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5049" y="4300538"/>
                        <a:ext cx="5257800" cy="2176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770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Head Boundary</a:t>
            </a:r>
          </a:p>
        </p:txBody>
      </p:sp>
    </p:spTree>
    <p:extLst>
      <p:ext uri="{BB962C8B-B14F-4D97-AF65-F5344CB8AC3E}">
        <p14:creationId xmlns:p14="http://schemas.microsoft.com/office/powerpoint/2010/main" val="202231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  <p:bldP spid="3277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137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185078"/>
              </p:ext>
            </p:extLst>
          </p:nvPr>
        </p:nvGraphicFramePr>
        <p:xfrm>
          <a:off x="6096000" y="1971675"/>
          <a:ext cx="2143125" cy="120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27" name="Equation" r:id="rId4" imgW="698400" imgH="393480" progId="Equation.3">
                  <p:embed/>
                </p:oleObj>
              </mc:Choice>
              <mc:Fallback>
                <p:oleObj name="Equation" r:id="rId4" imgW="6984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6096000" y="1971675"/>
                        <a:ext cx="2143125" cy="120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0AD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rgbClr val="00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D4D4D6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8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6061524"/>
              </p:ext>
            </p:extLst>
          </p:nvPr>
        </p:nvGraphicFramePr>
        <p:xfrm>
          <a:off x="1066800" y="1895475"/>
          <a:ext cx="5930900" cy="435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28" name="Visio" r:id="rId6" imgW="5930590" imgH="4353080" progId="">
                  <p:embed/>
                </p:oleObj>
              </mc:Choice>
              <mc:Fallback>
                <p:oleObj name="Visio" r:id="rId6" imgW="5930590" imgH="43530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895475"/>
                        <a:ext cx="5930900" cy="435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392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Lakes and Reservoirs</a:t>
            </a:r>
          </a:p>
        </p:txBody>
      </p:sp>
    </p:spTree>
    <p:extLst>
      <p:ext uri="{BB962C8B-B14F-4D97-AF65-F5344CB8AC3E}">
        <p14:creationId xmlns:p14="http://schemas.microsoft.com/office/powerpoint/2010/main" val="862040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/>
              <a:t>CHD - Time Variant Specified Head Package</a:t>
            </a:r>
            <a:endParaRPr lang="en-US" sz="3200" dirty="0"/>
          </a:p>
        </p:txBody>
      </p:sp>
      <p:sp>
        <p:nvSpPr>
          <p:cNvPr id="1617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CHD = Changing Head</a:t>
            </a:r>
          </a:p>
          <a:p>
            <a:r>
              <a:rPr lang="en-US" dirty="0"/>
              <a:t>Original method for defining specified heads, works for static (steady-state) heads only</a:t>
            </a:r>
          </a:p>
          <a:p>
            <a:pPr lvl="1"/>
            <a:r>
              <a:rPr lang="en-US" dirty="0"/>
              <a:t>IBOUND</a:t>
            </a:r>
          </a:p>
          <a:p>
            <a:pPr lvl="1"/>
            <a:r>
              <a:rPr lang="en-US" dirty="0"/>
              <a:t>Starting Heads Array</a:t>
            </a:r>
          </a:p>
          <a:p>
            <a:r>
              <a:rPr lang="en-US" dirty="0"/>
              <a:t>CHD later added to allow for transient specified head boundary conditions</a:t>
            </a:r>
          </a:p>
          <a:p>
            <a:r>
              <a:rPr lang="en-US" dirty="0"/>
              <a:t>Can be used for steady-state case also</a:t>
            </a:r>
          </a:p>
        </p:txBody>
      </p:sp>
    </p:spTree>
    <p:extLst>
      <p:ext uri="{BB962C8B-B14F-4D97-AF65-F5344CB8AC3E}">
        <p14:creationId xmlns:p14="http://schemas.microsoft.com/office/powerpoint/2010/main" val="1615668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Additional Packages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700784"/>
            <a:ext cx="4038600" cy="4623816"/>
          </a:xfrm>
        </p:spPr>
        <p:txBody>
          <a:bodyPr>
            <a:normAutofit/>
          </a:bodyPr>
          <a:lstStyle/>
          <a:p>
            <a:r>
              <a:rPr lang="en-US" sz="3200" dirty="0"/>
              <a:t>RIV - River</a:t>
            </a:r>
          </a:p>
          <a:p>
            <a:r>
              <a:rPr lang="en-US" sz="3200" dirty="0"/>
              <a:t>STR - Stream-Aquifer Interaction</a:t>
            </a:r>
          </a:p>
          <a:p>
            <a:r>
              <a:rPr lang="en-US" sz="3200" dirty="0"/>
              <a:t>SFR - Stream Flow Routing</a:t>
            </a:r>
          </a:p>
          <a:p>
            <a:r>
              <a:rPr lang="en-US" sz="3200" dirty="0"/>
              <a:t>GHB - General Head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1700784"/>
            <a:ext cx="4038600" cy="4623816"/>
          </a:xfrm>
        </p:spPr>
        <p:txBody>
          <a:bodyPr>
            <a:normAutofit/>
          </a:bodyPr>
          <a:lstStyle/>
          <a:p>
            <a:r>
              <a:rPr lang="en-US" sz="3200" dirty="0"/>
              <a:t>CHD - Changing Head Boundary</a:t>
            </a:r>
          </a:p>
          <a:p>
            <a:r>
              <a:rPr lang="en-US" sz="3200" dirty="0"/>
              <a:t>HFB - Horizontal Flow Barrier</a:t>
            </a:r>
          </a:p>
          <a:p>
            <a:r>
              <a:rPr lang="en-US" sz="3200" dirty="0"/>
              <a:t>EVT – Evapotranspiration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43000" y="5257800"/>
            <a:ext cx="70866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There are several additional packages that we will not cover. These are just some of the more commonly-used packages</a:t>
            </a:r>
          </a:p>
        </p:txBody>
      </p:sp>
    </p:spTree>
    <p:extLst>
      <p:ext uri="{BB962C8B-B14F-4D97-AF65-F5344CB8AC3E}">
        <p14:creationId xmlns:p14="http://schemas.microsoft.com/office/powerpoint/2010/main" val="23774470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HFB – Horizontal Flow Barrier Package</a:t>
            </a:r>
          </a:p>
        </p:txBody>
      </p:sp>
      <p:pic>
        <p:nvPicPr>
          <p:cNvPr id="6" name="Picture 41" descr="extended backho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699" y="1828800"/>
            <a:ext cx="3352801" cy="2107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8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29000"/>
            <a:ext cx="3810000" cy="3063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28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599" y="4361545"/>
            <a:ext cx="2139753" cy="2139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1828800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Used to simulate low permeability barriers such as faults, sheet pile walls, and slurry trenches</a:t>
            </a:r>
          </a:p>
        </p:txBody>
      </p:sp>
    </p:spTree>
    <p:extLst>
      <p:ext uri="{BB962C8B-B14F-4D97-AF65-F5344CB8AC3E}">
        <p14:creationId xmlns:p14="http://schemas.microsoft.com/office/powerpoint/2010/main" val="21735753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66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2153171"/>
              </p:ext>
            </p:extLst>
          </p:nvPr>
        </p:nvGraphicFramePr>
        <p:xfrm>
          <a:off x="1295400" y="1752600"/>
          <a:ext cx="6048375" cy="489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51" name="Visio" r:id="rId4" imgW="6048421" imgH="4897774" progId="">
                  <p:embed/>
                </p:oleObj>
              </mc:Choice>
              <mc:Fallback>
                <p:oleObj name="Visio" r:id="rId4" imgW="6048421" imgH="489777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752600"/>
                        <a:ext cx="6048375" cy="489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7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7539416"/>
              </p:ext>
            </p:extLst>
          </p:nvPr>
        </p:nvGraphicFramePr>
        <p:xfrm>
          <a:off x="1884363" y="3014663"/>
          <a:ext cx="4872037" cy="360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52" name="Visio" r:id="rId6" imgW="4871596" imgH="3606221" progId="">
                  <p:embed/>
                </p:oleObj>
              </mc:Choice>
              <mc:Fallback>
                <p:oleObj name="Visio" r:id="rId6" imgW="4871596" imgH="360622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4363" y="3014663"/>
                        <a:ext cx="4872037" cy="360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668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HFB Cell Boundaries</a:t>
            </a:r>
          </a:p>
        </p:txBody>
      </p:sp>
    </p:spTree>
    <p:extLst>
      <p:ext uri="{BB962C8B-B14F-4D97-AF65-F5344CB8AC3E}">
        <p14:creationId xmlns:p14="http://schemas.microsoft.com/office/powerpoint/2010/main" val="24682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6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2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8816444"/>
              </p:ext>
            </p:extLst>
          </p:nvPr>
        </p:nvGraphicFramePr>
        <p:xfrm>
          <a:off x="649288" y="2098675"/>
          <a:ext cx="3738562" cy="282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95" name="Visio" r:id="rId4" imgW="3738632" imgH="2823992" progId="">
                  <p:embed/>
                </p:oleObj>
              </mc:Choice>
              <mc:Fallback>
                <p:oleObj name="Visio" r:id="rId4" imgW="3738632" imgH="282399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288" y="2098675"/>
                        <a:ext cx="3738562" cy="2824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5537252"/>
              </p:ext>
            </p:extLst>
          </p:nvPr>
        </p:nvGraphicFramePr>
        <p:xfrm>
          <a:off x="2057400" y="3048000"/>
          <a:ext cx="2741613" cy="193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96" name="Visio" r:id="rId6" imgW="2741341" imgH="1932303" progId="">
                  <p:embed/>
                </p:oleObj>
              </mc:Choice>
              <mc:Fallback>
                <p:oleObj name="Visio" r:id="rId6" imgW="2741341" imgH="193230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048000"/>
                        <a:ext cx="2741613" cy="193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3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7998221"/>
              </p:ext>
            </p:extLst>
          </p:nvPr>
        </p:nvGraphicFramePr>
        <p:xfrm>
          <a:off x="5638800" y="2057400"/>
          <a:ext cx="1644650" cy="153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97" name="Visio" r:id="rId8" imgW="1644061" imgH="1529833" progId="">
                  <p:embed/>
                </p:oleObj>
              </mc:Choice>
              <mc:Fallback>
                <p:oleObj name="Visio" r:id="rId8" imgW="1644061" imgH="152983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057400"/>
                        <a:ext cx="1644650" cy="153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3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6324238"/>
              </p:ext>
            </p:extLst>
          </p:nvPr>
        </p:nvGraphicFramePr>
        <p:xfrm>
          <a:off x="5638800" y="2174875"/>
          <a:ext cx="1416050" cy="141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98" name="Visio" r:id="rId10" imgW="1415461" imgH="1415533" progId="">
                  <p:embed/>
                </p:oleObj>
              </mc:Choice>
              <mc:Fallback>
                <p:oleObj name="Visio" r:id="rId10" imgW="1415461" imgH="141553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174875"/>
                        <a:ext cx="1416050" cy="1416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3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3086929"/>
              </p:ext>
            </p:extLst>
          </p:nvPr>
        </p:nvGraphicFramePr>
        <p:xfrm>
          <a:off x="6934200" y="3505200"/>
          <a:ext cx="1330325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99" name="Visio" r:id="rId12" imgW="1330712" imgH="636282" progId="">
                  <p:embed/>
                </p:oleObj>
              </mc:Choice>
              <mc:Fallback>
                <p:oleObj name="Visio" r:id="rId12" imgW="1330712" imgH="63628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3505200"/>
                        <a:ext cx="1330325" cy="63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35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6431978"/>
              </p:ext>
            </p:extLst>
          </p:nvPr>
        </p:nvGraphicFramePr>
        <p:xfrm>
          <a:off x="5867400" y="4343400"/>
          <a:ext cx="914400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200" name="Equation" r:id="rId14" imgW="545760" imgH="393480" progId="Equation.3">
                  <p:embed/>
                </p:oleObj>
              </mc:Choice>
              <mc:Fallback>
                <p:oleObj name="Equation" r:id="rId14" imgW="5457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343400"/>
                        <a:ext cx="914400" cy="658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36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972811"/>
              </p:ext>
            </p:extLst>
          </p:nvPr>
        </p:nvGraphicFramePr>
        <p:xfrm>
          <a:off x="5867400" y="5187950"/>
          <a:ext cx="1679575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201" name="Equation" r:id="rId16" imgW="1002960" imgH="177480" progId="Equation.3">
                  <p:embed/>
                </p:oleObj>
              </mc:Choice>
              <mc:Fallback>
                <p:oleObj name="Equation" r:id="rId16" imgW="10029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5187950"/>
                        <a:ext cx="1679575" cy="29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37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8430146"/>
              </p:ext>
            </p:extLst>
          </p:nvPr>
        </p:nvGraphicFramePr>
        <p:xfrm>
          <a:off x="5867400" y="5740400"/>
          <a:ext cx="140335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202" name="Equation" r:id="rId18" imgW="838080" imgH="393480" progId="Equation.3">
                  <p:embed/>
                </p:oleObj>
              </mc:Choice>
              <mc:Fallback>
                <p:oleObj name="Equation" r:id="rId18" imgW="838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5740400"/>
                        <a:ext cx="140335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40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HFB – Hydraulic Characteristic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9288" y="5386358"/>
            <a:ext cx="4227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Each instance is assigned a “hydraulic characteristic”</a:t>
            </a:r>
          </a:p>
        </p:txBody>
      </p:sp>
    </p:spTree>
    <p:extLst>
      <p:ext uri="{BB962C8B-B14F-4D97-AF65-F5344CB8AC3E}">
        <p14:creationId xmlns:p14="http://schemas.microsoft.com/office/powerpoint/2010/main" val="353781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0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EVT – Evapotransporation Package</a:t>
            </a:r>
            <a:endParaRPr lang="en-US" dirty="0"/>
          </a:p>
        </p:txBody>
      </p:sp>
      <p:sp>
        <p:nvSpPr>
          <p:cNvPr id="224259" name="Rectangle 3"/>
          <p:cNvSpPr>
            <a:spLocks noGrp="1" noChangeArrowheads="1"/>
          </p:cNvSpPr>
          <p:nvPr>
            <p:ph idx="1"/>
          </p:nvPr>
        </p:nvSpPr>
        <p:spPr>
          <a:xfrm>
            <a:off x="421330" y="1649819"/>
            <a:ext cx="8229600" cy="1817681"/>
          </a:xfrm>
        </p:spPr>
        <p:txBody>
          <a:bodyPr>
            <a:normAutofit/>
          </a:bodyPr>
          <a:lstStyle/>
          <a:p>
            <a:r>
              <a:rPr lang="en-US" sz="2000" dirty="0"/>
              <a:t>Simulates groundwater loss from evaporation and transpiration</a:t>
            </a:r>
          </a:p>
          <a:p>
            <a:r>
              <a:rPr lang="en-US" sz="2000" dirty="0"/>
              <a:t>User specifies:</a:t>
            </a:r>
          </a:p>
          <a:p>
            <a:pPr lvl="1"/>
            <a:r>
              <a:rPr lang="en-US" sz="1800" dirty="0"/>
              <a:t>Maximum ET rate</a:t>
            </a:r>
          </a:p>
          <a:p>
            <a:pPr lvl="1"/>
            <a:r>
              <a:rPr lang="en-US" sz="1800" dirty="0"/>
              <a:t>Surface elevation (usually ground surface)</a:t>
            </a:r>
          </a:p>
          <a:p>
            <a:pPr lvl="1"/>
            <a:r>
              <a:rPr lang="en-US" sz="1800" dirty="0"/>
              <a:t>Extinction depth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5334000"/>
            <a:ext cx="9144000" cy="1524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492015"/>
            <a:ext cx="9157636" cy="1365985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886200"/>
            <a:ext cx="1945858" cy="23167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886200"/>
            <a:ext cx="1945858" cy="23167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886200"/>
            <a:ext cx="1945858" cy="2316739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57825" y="5063798"/>
            <a:ext cx="8909975" cy="227442"/>
            <a:chOff x="157825" y="3234998"/>
            <a:chExt cx="8909975" cy="227442"/>
          </a:xfrm>
          <a:solidFill>
            <a:srgbClr val="0000FF"/>
          </a:solidFill>
        </p:grpSpPr>
        <p:sp>
          <p:nvSpPr>
            <p:cNvPr id="12" name="Right Arrow 11"/>
            <p:cNvSpPr/>
            <p:nvPr/>
          </p:nvSpPr>
          <p:spPr>
            <a:xfrm rot="16200000">
              <a:off x="173417" y="3219427"/>
              <a:ext cx="227421" cy="258605"/>
            </a:xfrm>
            <a:prstGeom prst="rightArrow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13" name="Right Arrow 12"/>
            <p:cNvSpPr/>
            <p:nvPr/>
          </p:nvSpPr>
          <p:spPr>
            <a:xfrm rot="16200000">
              <a:off x="585387" y="3219426"/>
              <a:ext cx="227421" cy="258605"/>
            </a:xfrm>
            <a:prstGeom prst="rightArrow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14" name="Right Arrow 13"/>
            <p:cNvSpPr/>
            <p:nvPr/>
          </p:nvSpPr>
          <p:spPr>
            <a:xfrm rot="16200000">
              <a:off x="997357" y="3219425"/>
              <a:ext cx="227421" cy="258605"/>
            </a:xfrm>
            <a:prstGeom prst="rightArrow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15" name="Right Arrow 14"/>
            <p:cNvSpPr/>
            <p:nvPr/>
          </p:nvSpPr>
          <p:spPr>
            <a:xfrm rot="16200000">
              <a:off x="1409327" y="3219424"/>
              <a:ext cx="227421" cy="258605"/>
            </a:xfrm>
            <a:prstGeom prst="rightArrow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16" name="Right Arrow 15"/>
            <p:cNvSpPr/>
            <p:nvPr/>
          </p:nvSpPr>
          <p:spPr>
            <a:xfrm rot="16200000">
              <a:off x="1821297" y="3219423"/>
              <a:ext cx="227421" cy="258605"/>
            </a:xfrm>
            <a:prstGeom prst="rightArrow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17" name="Right Arrow 16"/>
            <p:cNvSpPr/>
            <p:nvPr/>
          </p:nvSpPr>
          <p:spPr>
            <a:xfrm rot="16200000">
              <a:off x="2233267" y="3219422"/>
              <a:ext cx="227421" cy="258605"/>
            </a:xfrm>
            <a:prstGeom prst="rightArrow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18" name="Right Arrow 17"/>
            <p:cNvSpPr/>
            <p:nvPr/>
          </p:nvSpPr>
          <p:spPr>
            <a:xfrm rot="16200000">
              <a:off x="2645237" y="3219421"/>
              <a:ext cx="227421" cy="258605"/>
            </a:xfrm>
            <a:prstGeom prst="rightArrow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19" name="Right Arrow 18"/>
            <p:cNvSpPr/>
            <p:nvPr/>
          </p:nvSpPr>
          <p:spPr>
            <a:xfrm rot="16200000">
              <a:off x="3057207" y="3219420"/>
              <a:ext cx="227421" cy="258605"/>
            </a:xfrm>
            <a:prstGeom prst="rightArrow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20" name="Right Arrow 19"/>
            <p:cNvSpPr/>
            <p:nvPr/>
          </p:nvSpPr>
          <p:spPr>
            <a:xfrm rot="16200000">
              <a:off x="3469177" y="3219419"/>
              <a:ext cx="227421" cy="258605"/>
            </a:xfrm>
            <a:prstGeom prst="rightArrow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21" name="Right Arrow 20"/>
            <p:cNvSpPr/>
            <p:nvPr/>
          </p:nvSpPr>
          <p:spPr>
            <a:xfrm rot="16200000">
              <a:off x="3881147" y="3219418"/>
              <a:ext cx="227421" cy="258605"/>
            </a:xfrm>
            <a:prstGeom prst="rightArrow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22" name="Right Arrow 21"/>
            <p:cNvSpPr/>
            <p:nvPr/>
          </p:nvSpPr>
          <p:spPr>
            <a:xfrm rot="16200000">
              <a:off x="4293117" y="3219417"/>
              <a:ext cx="227421" cy="258605"/>
            </a:xfrm>
            <a:prstGeom prst="rightArrow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23" name="Right Arrow 22"/>
            <p:cNvSpPr/>
            <p:nvPr/>
          </p:nvSpPr>
          <p:spPr>
            <a:xfrm rot="16200000">
              <a:off x="4705087" y="3219416"/>
              <a:ext cx="227421" cy="258605"/>
            </a:xfrm>
            <a:prstGeom prst="rightArrow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24" name="Right Arrow 23"/>
            <p:cNvSpPr/>
            <p:nvPr/>
          </p:nvSpPr>
          <p:spPr>
            <a:xfrm rot="16200000">
              <a:off x="5117057" y="3219415"/>
              <a:ext cx="227421" cy="258605"/>
            </a:xfrm>
            <a:prstGeom prst="rightArrow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25" name="Right Arrow 24"/>
            <p:cNvSpPr/>
            <p:nvPr/>
          </p:nvSpPr>
          <p:spPr>
            <a:xfrm rot="16200000">
              <a:off x="5529027" y="3219414"/>
              <a:ext cx="227421" cy="258605"/>
            </a:xfrm>
            <a:prstGeom prst="rightArrow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26" name="Right Arrow 25"/>
            <p:cNvSpPr/>
            <p:nvPr/>
          </p:nvSpPr>
          <p:spPr>
            <a:xfrm rot="16200000">
              <a:off x="5940997" y="3219413"/>
              <a:ext cx="227421" cy="258605"/>
            </a:xfrm>
            <a:prstGeom prst="rightArrow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27" name="Right Arrow 26"/>
            <p:cNvSpPr/>
            <p:nvPr/>
          </p:nvSpPr>
          <p:spPr>
            <a:xfrm rot="16200000">
              <a:off x="6352967" y="3219412"/>
              <a:ext cx="227421" cy="258605"/>
            </a:xfrm>
            <a:prstGeom prst="rightArrow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28" name="Right Arrow 27"/>
            <p:cNvSpPr/>
            <p:nvPr/>
          </p:nvSpPr>
          <p:spPr>
            <a:xfrm rot="16200000">
              <a:off x="6764937" y="3219411"/>
              <a:ext cx="227421" cy="258605"/>
            </a:xfrm>
            <a:prstGeom prst="rightArrow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29" name="Right Arrow 28"/>
            <p:cNvSpPr/>
            <p:nvPr/>
          </p:nvSpPr>
          <p:spPr>
            <a:xfrm rot="16200000">
              <a:off x="7176907" y="3219410"/>
              <a:ext cx="227421" cy="258605"/>
            </a:xfrm>
            <a:prstGeom prst="rightArrow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30" name="Right Arrow 29"/>
            <p:cNvSpPr/>
            <p:nvPr/>
          </p:nvSpPr>
          <p:spPr>
            <a:xfrm rot="16200000">
              <a:off x="7588877" y="3219409"/>
              <a:ext cx="227421" cy="258605"/>
            </a:xfrm>
            <a:prstGeom prst="rightArrow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31" name="Right Arrow 30"/>
            <p:cNvSpPr/>
            <p:nvPr/>
          </p:nvSpPr>
          <p:spPr>
            <a:xfrm rot="16200000">
              <a:off x="8000847" y="3219408"/>
              <a:ext cx="227421" cy="258605"/>
            </a:xfrm>
            <a:prstGeom prst="rightArrow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32" name="Right Arrow 31"/>
            <p:cNvSpPr/>
            <p:nvPr/>
          </p:nvSpPr>
          <p:spPr>
            <a:xfrm rot="16200000">
              <a:off x="8412817" y="3219407"/>
              <a:ext cx="227421" cy="258605"/>
            </a:xfrm>
            <a:prstGeom prst="rightArrow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33" name="Right Arrow 32"/>
            <p:cNvSpPr/>
            <p:nvPr/>
          </p:nvSpPr>
          <p:spPr>
            <a:xfrm rot="16200000">
              <a:off x="8824787" y="3219406"/>
              <a:ext cx="227421" cy="258605"/>
            </a:xfrm>
            <a:prstGeom prst="rightArrow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800967" y="5827812"/>
            <a:ext cx="1736713" cy="649188"/>
            <a:chOff x="800967" y="3999012"/>
            <a:chExt cx="1736713" cy="649188"/>
          </a:xfrm>
        </p:grpSpPr>
        <p:sp>
          <p:nvSpPr>
            <p:cNvPr id="35" name="Right Arrow 34"/>
            <p:cNvSpPr/>
            <p:nvPr/>
          </p:nvSpPr>
          <p:spPr>
            <a:xfrm rot="20570355">
              <a:off x="800967" y="3999012"/>
              <a:ext cx="282668" cy="228600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ight Arrow 35"/>
            <p:cNvSpPr/>
            <p:nvPr/>
          </p:nvSpPr>
          <p:spPr>
            <a:xfrm rot="17985445">
              <a:off x="1094842" y="4332328"/>
              <a:ext cx="282668" cy="228600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ight Arrow 36"/>
            <p:cNvSpPr/>
            <p:nvPr/>
          </p:nvSpPr>
          <p:spPr>
            <a:xfrm rot="16200000">
              <a:off x="1530469" y="4392566"/>
              <a:ext cx="282668" cy="228600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ight Arrow 37"/>
            <p:cNvSpPr/>
            <p:nvPr/>
          </p:nvSpPr>
          <p:spPr>
            <a:xfrm rot="13773344">
              <a:off x="1965994" y="4314492"/>
              <a:ext cx="282668" cy="228600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ight Arrow 38"/>
            <p:cNvSpPr/>
            <p:nvPr/>
          </p:nvSpPr>
          <p:spPr>
            <a:xfrm rot="12067729">
              <a:off x="2255012" y="4005662"/>
              <a:ext cx="282668" cy="228600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712190" y="5846655"/>
            <a:ext cx="1736713" cy="649188"/>
            <a:chOff x="800967" y="3999012"/>
            <a:chExt cx="1736713" cy="649188"/>
          </a:xfrm>
        </p:grpSpPr>
        <p:sp>
          <p:nvSpPr>
            <p:cNvPr id="41" name="Right Arrow 40"/>
            <p:cNvSpPr/>
            <p:nvPr/>
          </p:nvSpPr>
          <p:spPr>
            <a:xfrm rot="20570355">
              <a:off x="800967" y="3999012"/>
              <a:ext cx="282668" cy="228600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ight Arrow 41"/>
            <p:cNvSpPr/>
            <p:nvPr/>
          </p:nvSpPr>
          <p:spPr>
            <a:xfrm rot="17985445">
              <a:off x="1094842" y="4332328"/>
              <a:ext cx="282668" cy="228600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ight Arrow 42"/>
            <p:cNvSpPr/>
            <p:nvPr/>
          </p:nvSpPr>
          <p:spPr>
            <a:xfrm rot="16200000">
              <a:off x="1530469" y="4392566"/>
              <a:ext cx="282668" cy="228600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ight Arrow 43"/>
            <p:cNvSpPr/>
            <p:nvPr/>
          </p:nvSpPr>
          <p:spPr>
            <a:xfrm rot="13773344">
              <a:off x="1965994" y="4314492"/>
              <a:ext cx="282668" cy="228600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ight Arrow 44"/>
            <p:cNvSpPr/>
            <p:nvPr/>
          </p:nvSpPr>
          <p:spPr>
            <a:xfrm rot="12067729">
              <a:off x="2255012" y="4005662"/>
              <a:ext cx="282668" cy="228600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629400" y="5846655"/>
            <a:ext cx="1736713" cy="649188"/>
            <a:chOff x="800967" y="3999012"/>
            <a:chExt cx="1736713" cy="649188"/>
          </a:xfrm>
        </p:grpSpPr>
        <p:sp>
          <p:nvSpPr>
            <p:cNvPr id="47" name="Right Arrow 46"/>
            <p:cNvSpPr/>
            <p:nvPr/>
          </p:nvSpPr>
          <p:spPr>
            <a:xfrm rot="20570355">
              <a:off x="800967" y="3999012"/>
              <a:ext cx="282668" cy="228600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ight Arrow 47"/>
            <p:cNvSpPr/>
            <p:nvPr/>
          </p:nvSpPr>
          <p:spPr>
            <a:xfrm rot="17985445">
              <a:off x="1094842" y="4332328"/>
              <a:ext cx="282668" cy="228600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ight Arrow 48"/>
            <p:cNvSpPr/>
            <p:nvPr/>
          </p:nvSpPr>
          <p:spPr>
            <a:xfrm rot="16200000">
              <a:off x="1530469" y="4392566"/>
              <a:ext cx="282668" cy="228600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ight Arrow 49"/>
            <p:cNvSpPr/>
            <p:nvPr/>
          </p:nvSpPr>
          <p:spPr>
            <a:xfrm rot="13773344">
              <a:off x="1965994" y="4314492"/>
              <a:ext cx="282668" cy="228600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ight Arrow 50"/>
            <p:cNvSpPr/>
            <p:nvPr/>
          </p:nvSpPr>
          <p:spPr>
            <a:xfrm rot="12067729">
              <a:off x="2255012" y="4005662"/>
              <a:ext cx="282668" cy="228600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4302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382000" cy="46482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EVT – </a:t>
            </a:r>
            <a:r>
              <a:rPr lang="en-US" dirty="0" err="1"/>
              <a:t>Evapotransporation</a:t>
            </a:r>
            <a:r>
              <a:rPr lang="en-US" dirty="0"/>
              <a:t> Package</a:t>
            </a:r>
          </a:p>
        </p:txBody>
      </p:sp>
      <p:pic>
        <p:nvPicPr>
          <p:cNvPr id="226308" name="Picture 4" descr="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06" y="1980152"/>
            <a:ext cx="5486400" cy="2460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6310" name="Rectangle 3"/>
          <p:cNvSpPr>
            <a:spLocks noChangeArrowheads="1"/>
          </p:cNvSpPr>
          <p:nvPr/>
        </p:nvSpPr>
        <p:spPr bwMode="auto">
          <a:xfrm>
            <a:off x="228600" y="4800600"/>
            <a:ext cx="8610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864" tIns="91440"/>
          <a:lstStyle/>
          <a:p>
            <a:pPr marL="438150" indent="-319088">
              <a:spcBef>
                <a:spcPct val="20000"/>
              </a:spcBef>
              <a:buClr>
                <a:srgbClr val="58595B"/>
              </a:buClr>
              <a:buFont typeface="Wingdings" pitchFamily="2" charset="2"/>
              <a:buChar char="§"/>
            </a:pPr>
            <a:r>
              <a:rPr lang="en-US" dirty="0">
                <a:latin typeface="+mj-lt"/>
              </a:rPr>
              <a:t>ET rate = 0.0 when head below (ET surface – ext. depth)</a:t>
            </a:r>
          </a:p>
          <a:p>
            <a:pPr marL="438150" indent="-319088">
              <a:spcBef>
                <a:spcPct val="20000"/>
              </a:spcBef>
              <a:buClr>
                <a:srgbClr val="58595B"/>
              </a:buClr>
              <a:buFont typeface="Wingdings" pitchFamily="2" charset="2"/>
              <a:buChar char="§"/>
            </a:pPr>
            <a:r>
              <a:rPr lang="en-US" dirty="0">
                <a:latin typeface="+mj-lt"/>
              </a:rPr>
              <a:t>ET rate = Max. ET rate when head above or equal to ET surface</a:t>
            </a:r>
          </a:p>
          <a:p>
            <a:pPr marL="438150" indent="-319088">
              <a:spcBef>
                <a:spcPct val="20000"/>
              </a:spcBef>
              <a:buClr>
                <a:srgbClr val="58595B"/>
              </a:buClr>
              <a:buFont typeface="Wingdings" pitchFamily="2" charset="2"/>
              <a:buChar char="§"/>
            </a:pPr>
            <a:r>
              <a:rPr lang="en-US" dirty="0">
                <a:latin typeface="+mj-lt"/>
              </a:rPr>
              <a:t>ET rate varies when head between ET surface and ext. depth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77000" y="2133600"/>
            <a:ext cx="2209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+mj-lt"/>
              </a:rPr>
              <a:t>User specifies: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dirty="0">
                <a:latin typeface="+mj-lt"/>
              </a:rPr>
              <a:t>Maximum ET rate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dirty="0">
                <a:latin typeface="+mj-lt"/>
              </a:rPr>
              <a:t>Surface elevation (usually ground surface)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dirty="0">
                <a:latin typeface="+mj-lt"/>
              </a:rPr>
              <a:t>Extinction depth</a:t>
            </a:r>
          </a:p>
        </p:txBody>
      </p:sp>
    </p:spTree>
    <p:extLst>
      <p:ext uri="{BB962C8B-B14F-4D97-AF65-F5344CB8AC3E}">
        <p14:creationId xmlns:p14="http://schemas.microsoft.com/office/powerpoint/2010/main" val="25771623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C9553-D62D-5442-A43D-96D7511CE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MODFLOW-USG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C44D9D-09C0-D043-A541-8C1039CAB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080421"/>
            <a:ext cx="4699000" cy="32131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943F05-4E2B-DA49-B7F9-A947882CD47E}"/>
              </a:ext>
            </a:extLst>
          </p:cNvPr>
          <p:cNvSpPr txBox="1"/>
          <p:nvPr/>
        </p:nvSpPr>
        <p:spPr>
          <a:xfrm>
            <a:off x="489857" y="1828800"/>
            <a:ext cx="7885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New version of MODFLOW that allows for unstructured grids (no rows/columns/layers). Uses finite volume formulation.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61F20B-9F2D-3648-8E08-671B08F67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4198204"/>
            <a:ext cx="2971800" cy="25354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385F87F-3C27-9F47-86D5-5DFB8EF12071}"/>
              </a:ext>
            </a:extLst>
          </p:cNvPr>
          <p:cNvSpPr txBox="1"/>
          <p:nvPr/>
        </p:nvSpPr>
        <p:spPr>
          <a:xfrm>
            <a:off x="5110730" y="2921168"/>
            <a:ext cx="35869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+mj-lt"/>
              </a:rPr>
              <a:t>Allows for more efficient grid refinement around features where rapid head change occurs.</a:t>
            </a:r>
          </a:p>
        </p:txBody>
      </p:sp>
    </p:spTree>
    <p:extLst>
      <p:ext uri="{BB962C8B-B14F-4D97-AF65-F5344CB8AC3E}">
        <p14:creationId xmlns:p14="http://schemas.microsoft.com/office/powerpoint/2010/main" val="3002775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Stream-Aquifer Systems</a:t>
            </a:r>
          </a:p>
        </p:txBody>
      </p:sp>
      <p:graphicFrame>
        <p:nvGraphicFramePr>
          <p:cNvPr id="3277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4797426"/>
              </p:ext>
            </p:extLst>
          </p:nvPr>
        </p:nvGraphicFramePr>
        <p:xfrm>
          <a:off x="6019800" y="3391068"/>
          <a:ext cx="2362200" cy="1385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83" name="Visio" r:id="rId4" imgW="6510389" imgH="3816011" progId="Visio.Drawing.11">
                  <p:embed/>
                </p:oleObj>
              </mc:Choice>
              <mc:Fallback>
                <p:oleObj name="Visio" r:id="rId4" imgW="6510389" imgH="381601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391068"/>
                        <a:ext cx="2362200" cy="13857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450436"/>
              </p:ext>
            </p:extLst>
          </p:nvPr>
        </p:nvGraphicFramePr>
        <p:xfrm>
          <a:off x="6019800" y="1595353"/>
          <a:ext cx="2362200" cy="1398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84" name="Visio" r:id="rId6" imgW="6510389" imgH="3855336" progId="Visio.Drawing.11">
                  <p:embed/>
                </p:oleObj>
              </mc:Choice>
              <mc:Fallback>
                <p:oleObj name="Visio" r:id="rId6" imgW="6510389" imgH="385533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1595353"/>
                        <a:ext cx="2362200" cy="13986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8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3194807"/>
              </p:ext>
            </p:extLst>
          </p:nvPr>
        </p:nvGraphicFramePr>
        <p:xfrm>
          <a:off x="6019800" y="5200734"/>
          <a:ext cx="2362200" cy="15048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85" name="Visio" r:id="rId8" imgW="6510389" imgH="4148091" progId="Visio.Drawing.11">
                  <p:embed/>
                </p:oleObj>
              </mc:Choice>
              <mc:Fallback>
                <p:oleObj name="Visio" r:id="rId8" imgW="6510389" imgH="414809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5200734"/>
                        <a:ext cx="2362200" cy="15048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 descr="redrop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3400" y="2357353"/>
            <a:ext cx="477485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5893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River Package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438400"/>
            <a:ext cx="7933714" cy="4267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1593011"/>
            <a:ext cx="65532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rbel" pitchFamily="34" charset="0"/>
              </a:rPr>
              <a:t>If head is above river stage, flow is from aquifer </a:t>
            </a:r>
            <a:r>
              <a:rPr lang="en-US" sz="2000" dirty="0">
                <a:latin typeface="Corbel" pitchFamily="34" charset="0"/>
                <a:sym typeface="Wingdings" pitchFamily="2" charset="2"/>
              </a:rPr>
              <a:t></a:t>
            </a:r>
            <a:r>
              <a:rPr lang="en-US" sz="2000" dirty="0">
                <a:latin typeface="Corbel" pitchFamily="34" charset="0"/>
              </a:rPr>
              <a:t> river</a:t>
            </a:r>
          </a:p>
          <a:p>
            <a:pPr algn="ctr"/>
            <a:r>
              <a:rPr lang="en-US" sz="2000" dirty="0">
                <a:latin typeface="Corbel" pitchFamily="34" charset="0"/>
              </a:rPr>
              <a:t>If head is below river stage, flow is from river </a:t>
            </a:r>
            <a:r>
              <a:rPr lang="en-US" sz="2000" dirty="0">
                <a:latin typeface="Corbel" pitchFamily="34" charset="0"/>
                <a:sym typeface="Wingdings" pitchFamily="2" charset="2"/>
              </a:rPr>
              <a:t></a:t>
            </a:r>
            <a:r>
              <a:rPr lang="en-US" sz="2000" dirty="0">
                <a:latin typeface="Corbel" pitchFamily="34" charset="0"/>
              </a:rPr>
              <a:t> aquifer</a:t>
            </a:r>
          </a:p>
        </p:txBody>
      </p:sp>
    </p:spTree>
    <p:extLst>
      <p:ext uri="{BB962C8B-B14F-4D97-AF65-F5344CB8AC3E}">
        <p14:creationId xmlns:p14="http://schemas.microsoft.com/office/powerpoint/2010/main" val="1518578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20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102572"/>
              </p:ext>
            </p:extLst>
          </p:nvPr>
        </p:nvGraphicFramePr>
        <p:xfrm>
          <a:off x="1447800" y="1981200"/>
          <a:ext cx="5938838" cy="206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67" name="Visio" r:id="rId4" imgW="5938396" imgH="2066708" progId="">
                  <p:embed/>
                </p:oleObj>
              </mc:Choice>
              <mc:Fallback>
                <p:oleObj name="Visio" r:id="rId4" imgW="5938396" imgH="206670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981200"/>
                        <a:ext cx="5938838" cy="206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2100" name="TextBox 3"/>
          <p:cNvSpPr txBox="1">
            <a:spLocks noChangeArrowheads="1"/>
          </p:cNvSpPr>
          <p:nvPr/>
        </p:nvSpPr>
        <p:spPr bwMode="auto">
          <a:xfrm>
            <a:off x="1371600" y="4343400"/>
            <a:ext cx="6858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 err="1">
                <a:latin typeface="+mn-lt"/>
                <a:cs typeface="Arial" charset="0"/>
              </a:rPr>
              <a:t>H</a:t>
            </a:r>
            <a:r>
              <a:rPr lang="en-US" baseline="-25000" dirty="0" err="1">
                <a:latin typeface="+mn-lt"/>
                <a:cs typeface="Arial" charset="0"/>
              </a:rPr>
              <a:t>ijk</a:t>
            </a:r>
            <a:r>
              <a:rPr lang="en-US" dirty="0">
                <a:latin typeface="+mn-lt"/>
                <a:cs typeface="Arial" charset="0"/>
              </a:rPr>
              <a:t> = Head in cell</a:t>
            </a:r>
          </a:p>
          <a:p>
            <a:r>
              <a:rPr lang="en-US" dirty="0">
                <a:latin typeface="+mn-lt"/>
                <a:cs typeface="Arial" charset="0"/>
              </a:rPr>
              <a:t>HRIV = Stage in river</a:t>
            </a:r>
          </a:p>
          <a:p>
            <a:r>
              <a:rPr lang="en-US" dirty="0">
                <a:latin typeface="+mn-lt"/>
                <a:cs typeface="Arial" charset="0"/>
              </a:rPr>
              <a:t>CRIV = Conductance of river bottom sediments</a:t>
            </a:r>
          </a:p>
          <a:p>
            <a:r>
              <a:rPr lang="en-US" dirty="0">
                <a:latin typeface="+mn-lt"/>
                <a:cs typeface="Arial" charset="0"/>
              </a:rPr>
              <a:t>RBOT = Elevation of bottom of sediments</a:t>
            </a:r>
          </a:p>
          <a:p>
            <a:r>
              <a:rPr lang="en-US" dirty="0">
                <a:latin typeface="+mn-lt"/>
                <a:cs typeface="Arial" charset="0"/>
              </a:rPr>
              <a:t>QRIV = Flow between aquifer and river</a:t>
            </a:r>
          </a:p>
        </p:txBody>
      </p:sp>
      <p:sp>
        <p:nvSpPr>
          <p:cNvPr id="13210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Idealized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3508378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5" name="Rectangle 4"/>
          <p:cNvSpPr>
            <a:spLocks noChangeArrowheads="1"/>
          </p:cNvSpPr>
          <p:nvPr/>
        </p:nvSpPr>
        <p:spPr bwMode="auto">
          <a:xfrm>
            <a:off x="2549525" y="4566893"/>
            <a:ext cx="3387146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latin typeface="+mn-lt"/>
              </a:rPr>
              <a:t>QRIV = CRIV * (HRIV - H</a:t>
            </a:r>
            <a:r>
              <a:rPr lang="en-US" baseline="-25000">
                <a:latin typeface="+mn-lt"/>
              </a:rPr>
              <a:t>ijk</a:t>
            </a:r>
            <a:r>
              <a:rPr lang="en-US">
                <a:latin typeface="+mn-lt"/>
              </a:rPr>
              <a:t>)</a:t>
            </a:r>
          </a:p>
        </p:txBody>
      </p:sp>
      <p:sp>
        <p:nvSpPr>
          <p:cNvPr id="97286" name="Rectangle 5"/>
          <p:cNvSpPr>
            <a:spLocks noChangeArrowheads="1"/>
          </p:cNvSpPr>
          <p:nvPr/>
        </p:nvSpPr>
        <p:spPr bwMode="auto">
          <a:xfrm>
            <a:off x="2536825" y="5176493"/>
            <a:ext cx="3677673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latin typeface="+mn-lt"/>
              </a:rPr>
              <a:t>(-Q signifies flow out of cell)</a:t>
            </a:r>
          </a:p>
        </p:txBody>
      </p:sp>
      <p:graphicFrame>
        <p:nvGraphicFramePr>
          <p:cNvPr id="972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5237894"/>
              </p:ext>
            </p:extLst>
          </p:nvPr>
        </p:nvGraphicFramePr>
        <p:xfrm>
          <a:off x="1601788" y="2085630"/>
          <a:ext cx="5938837" cy="206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91" name="Visio" r:id="rId4" imgW="5938920" imgH="2066760" progId="">
                  <p:embed/>
                </p:oleObj>
              </mc:Choice>
              <mc:Fallback>
                <p:oleObj name="Visio" r:id="rId4" imgW="5938920" imgH="2066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1788" y="2085630"/>
                        <a:ext cx="5938837" cy="206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8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#1 – Head Above River Stage</a:t>
            </a:r>
          </a:p>
        </p:txBody>
      </p:sp>
    </p:spTree>
    <p:extLst>
      <p:ext uri="{BB962C8B-B14F-4D97-AF65-F5344CB8AC3E}">
        <p14:creationId xmlns:p14="http://schemas.microsoft.com/office/powerpoint/2010/main" val="2254388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6" name="Rectangle 4"/>
          <p:cNvSpPr>
            <a:spLocks noChangeArrowheads="1"/>
          </p:cNvSpPr>
          <p:nvPr/>
        </p:nvSpPr>
        <p:spPr bwMode="auto">
          <a:xfrm>
            <a:off x="2514600" y="5072063"/>
            <a:ext cx="3903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latin typeface="Arial" charset="0"/>
              </a:rPr>
              <a:t>QRIV = CRIV * (HRIV - H</a:t>
            </a:r>
            <a:r>
              <a:rPr lang="en-US" baseline="-25000">
                <a:latin typeface="Arial" charset="0"/>
              </a:rPr>
              <a:t>ijk</a:t>
            </a:r>
            <a:r>
              <a:rPr lang="en-US">
                <a:latin typeface="Arial" charset="0"/>
              </a:rPr>
              <a:t>)</a:t>
            </a:r>
          </a:p>
        </p:txBody>
      </p:sp>
      <p:graphicFrame>
        <p:nvGraphicFramePr>
          <p:cNvPr id="3482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1944476"/>
              </p:ext>
            </p:extLst>
          </p:nvPr>
        </p:nvGraphicFramePr>
        <p:xfrm>
          <a:off x="1601788" y="2286000"/>
          <a:ext cx="5938837" cy="206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15" name="Visio" r:id="rId4" imgW="5938396" imgH="2066708" progId="">
                  <p:embed/>
                </p:oleObj>
              </mc:Choice>
              <mc:Fallback>
                <p:oleObj name="Visio" r:id="rId4" imgW="5938396" imgH="206670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1788" y="2286000"/>
                        <a:ext cx="5938837" cy="206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8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Case #2 – Head Below River Stage But Above River Bottom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845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11" name="Rectangle 4"/>
          <p:cNvSpPr>
            <a:spLocks noChangeArrowheads="1"/>
          </p:cNvSpPr>
          <p:nvPr/>
        </p:nvSpPr>
        <p:spPr bwMode="auto">
          <a:xfrm>
            <a:off x="2286000" y="5181600"/>
            <a:ext cx="4338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latin typeface="Arial" charset="0"/>
              </a:rPr>
              <a:t>QRIV = CRIV * (HRIV - RBOT)</a:t>
            </a:r>
          </a:p>
        </p:txBody>
      </p:sp>
      <p:graphicFrame>
        <p:nvGraphicFramePr>
          <p:cNvPr id="98309" name="Object 10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0374330"/>
              </p:ext>
            </p:extLst>
          </p:nvPr>
        </p:nvGraphicFramePr>
        <p:xfrm>
          <a:off x="1601788" y="2166937"/>
          <a:ext cx="5938837" cy="206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39" name="Visio" r:id="rId4" imgW="5938396" imgH="2066708" progId="">
                  <p:embed/>
                </p:oleObj>
              </mc:Choice>
              <mc:Fallback>
                <p:oleObj name="Visio" r:id="rId4" imgW="5938396" imgH="206670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1788" y="2166937"/>
                        <a:ext cx="5938837" cy="206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15" name="Rectangle 103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Case #3 – Head Below River Bottom</a:t>
            </a:r>
          </a:p>
        </p:txBody>
      </p:sp>
    </p:spTree>
    <p:extLst>
      <p:ext uri="{BB962C8B-B14F-4D97-AF65-F5344CB8AC3E}">
        <p14:creationId xmlns:p14="http://schemas.microsoft.com/office/powerpoint/2010/main" val="3825078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8" name="Rectangle 4"/>
          <p:cNvSpPr>
            <a:spLocks noChangeArrowheads="1"/>
          </p:cNvSpPr>
          <p:nvPr/>
        </p:nvSpPr>
        <p:spPr bwMode="auto">
          <a:xfrm>
            <a:off x="498389" y="1752600"/>
            <a:ext cx="2286000" cy="1816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eaLnBrk="0" hangingPunct="0"/>
            <a:r>
              <a:rPr lang="en-US" sz="2800" dirty="0">
                <a:latin typeface="+mn-lt"/>
              </a:rPr>
              <a:t>Length of reach in each river cell is computed</a:t>
            </a:r>
          </a:p>
        </p:txBody>
      </p:sp>
      <p:graphicFrame>
        <p:nvGraphicFramePr>
          <p:cNvPr id="99333" name="Object 10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8718243"/>
              </p:ext>
            </p:extLst>
          </p:nvPr>
        </p:nvGraphicFramePr>
        <p:xfrm>
          <a:off x="3276600" y="1704975"/>
          <a:ext cx="5181600" cy="484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3" name="Visio" r:id="rId4" imgW="5181228" imgH="4847511" progId="">
                  <p:embed/>
                </p:oleObj>
              </mc:Choice>
              <mc:Fallback>
                <p:oleObj name="Visio" r:id="rId4" imgW="5181228" imgH="484751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704975"/>
                        <a:ext cx="5181600" cy="484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4" name="Object 10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3032217"/>
              </p:ext>
            </p:extLst>
          </p:nvPr>
        </p:nvGraphicFramePr>
        <p:xfrm>
          <a:off x="4076700" y="2162175"/>
          <a:ext cx="3924300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4" name="Visio" r:id="rId6" imgW="3923742" imgH="4266704" progId="">
                  <p:embed/>
                </p:oleObj>
              </mc:Choice>
              <mc:Fallback>
                <p:oleObj name="Visio" r:id="rId6" imgW="3923742" imgH="426670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6700" y="2162175"/>
                        <a:ext cx="3924300" cy="426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6" name="Object 1032"/>
          <p:cNvGraphicFramePr>
            <a:graphicFrameLocks noChangeAspect="1"/>
          </p:cNvGraphicFramePr>
          <p:nvPr/>
        </p:nvGraphicFramePr>
        <p:xfrm>
          <a:off x="685800" y="3962400"/>
          <a:ext cx="1474788" cy="150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5" name="Visio" r:id="rId8" imgW="1474191" imgH="1506377" progId="">
                  <p:embed/>
                </p:oleObj>
              </mc:Choice>
              <mc:Fallback>
                <p:oleObj name="Visio" r:id="rId8" imgW="1474191" imgH="150637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962400"/>
                        <a:ext cx="1474788" cy="1506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40" name="Rectangle 103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River Conductance</a:t>
            </a:r>
          </a:p>
        </p:txBody>
      </p:sp>
    </p:spTree>
    <p:extLst>
      <p:ext uri="{BB962C8B-B14F-4D97-AF65-F5344CB8AC3E}">
        <p14:creationId xmlns:p14="http://schemas.microsoft.com/office/powerpoint/2010/main" val="224351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2521</TotalTime>
  <Words>576</Words>
  <Application>Microsoft Macintosh PowerPoint</Application>
  <PresentationFormat>On-screen Show (4:3)</PresentationFormat>
  <Paragraphs>92</Paragraphs>
  <Slides>25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Calibri</vt:lpstr>
      <vt:lpstr>Corbel</vt:lpstr>
      <vt:lpstr>Times New Roman</vt:lpstr>
      <vt:lpstr>Wingdings</vt:lpstr>
      <vt:lpstr>Wingdings 2</vt:lpstr>
      <vt:lpstr>Wingdings 3</vt:lpstr>
      <vt:lpstr>Module</vt:lpstr>
      <vt:lpstr>Visio</vt:lpstr>
      <vt:lpstr>Equation</vt:lpstr>
      <vt:lpstr>MODFLOW – Part 2 Advanced Packages</vt:lpstr>
      <vt:lpstr>Additional Packages</vt:lpstr>
      <vt:lpstr>Stream-Aquifer Systems</vt:lpstr>
      <vt:lpstr>River Package</vt:lpstr>
      <vt:lpstr>Idealized Representation</vt:lpstr>
      <vt:lpstr>Case #1 – Head Above River Stage</vt:lpstr>
      <vt:lpstr>Case #2 – Head Below River Stage But Above River Bottom</vt:lpstr>
      <vt:lpstr>Case #3 – Head Below River Bottom</vt:lpstr>
      <vt:lpstr>River Conductance</vt:lpstr>
      <vt:lpstr>River Conductance Calculation</vt:lpstr>
      <vt:lpstr>STR - Stream-Aquifer Interaction Package</vt:lpstr>
      <vt:lpstr>STR Package - Segments and Reaches</vt:lpstr>
      <vt:lpstr>STR Package - Required Attributes</vt:lpstr>
      <vt:lpstr>SFR - Stream Flow Routing Package</vt:lpstr>
      <vt:lpstr>GHB - General Head Package</vt:lpstr>
      <vt:lpstr>General Head</vt:lpstr>
      <vt:lpstr>General Head Boundary</vt:lpstr>
      <vt:lpstr>Lakes and Reservoirs</vt:lpstr>
      <vt:lpstr>CHD - Time Variant Specified Head Package</vt:lpstr>
      <vt:lpstr>HFB – Horizontal Flow Barrier Package</vt:lpstr>
      <vt:lpstr>HFB Cell Boundaries</vt:lpstr>
      <vt:lpstr>HFB – Hydraulic Characteristic</vt:lpstr>
      <vt:lpstr>EVT – Evapotransporation Package</vt:lpstr>
      <vt:lpstr>EVT – Evapotransporation Package</vt:lpstr>
      <vt:lpstr>MODFLOW-USG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MODFLOW</dc:title>
  <dc:creator>Norman L. Jones</dc:creator>
  <cp:lastModifiedBy>Norm Jones</cp:lastModifiedBy>
  <cp:revision>116</cp:revision>
  <cp:lastPrinted>1997-10-21T04:15:08Z</cp:lastPrinted>
  <dcterms:created xsi:type="dcterms:W3CDTF">1996-04-24T20:34:15Z</dcterms:created>
  <dcterms:modified xsi:type="dcterms:W3CDTF">2019-09-17T22:09:18Z</dcterms:modified>
</cp:coreProperties>
</file>