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23"/>
  </p:notesMasterIdLst>
  <p:handoutMasterIdLst>
    <p:handoutMasterId r:id="rId24"/>
  </p:handoutMasterIdLst>
  <p:sldIdLst>
    <p:sldId id="289" r:id="rId2"/>
    <p:sldId id="306" r:id="rId3"/>
    <p:sldId id="288" r:id="rId4"/>
    <p:sldId id="293" r:id="rId5"/>
    <p:sldId id="292" r:id="rId6"/>
    <p:sldId id="294" r:id="rId7"/>
    <p:sldId id="296" r:id="rId8"/>
    <p:sldId id="297" r:id="rId9"/>
    <p:sldId id="298" r:id="rId10"/>
    <p:sldId id="299" r:id="rId11"/>
    <p:sldId id="300" r:id="rId12"/>
    <p:sldId id="301" r:id="rId13"/>
    <p:sldId id="304" r:id="rId14"/>
    <p:sldId id="302" r:id="rId15"/>
    <p:sldId id="265" r:id="rId16"/>
    <p:sldId id="270" r:id="rId17"/>
    <p:sldId id="272" r:id="rId18"/>
    <p:sldId id="273" r:id="rId19"/>
    <p:sldId id="268" r:id="rId20"/>
    <p:sldId id="267" r:id="rId21"/>
    <p:sldId id="305" r:id="rId2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C0C0C0"/>
    <a:srgbClr val="808080"/>
    <a:srgbClr val="00FF00"/>
    <a:srgbClr val="CC6600"/>
    <a:srgbClr val="FF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674" autoAdjust="0"/>
    <p:restoredTop sz="86347" autoAdjust="0"/>
  </p:normalViewPr>
  <p:slideViewPr>
    <p:cSldViewPr>
      <p:cViewPr varScale="1">
        <p:scale>
          <a:sx n="90" d="100"/>
          <a:sy n="90" d="100"/>
        </p:scale>
        <p:origin x="108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>
                <a:cs typeface="Arial" pitchFamily="34" charset="0"/>
              </a:defRPr>
            </a:lvl1pPr>
          </a:lstStyle>
          <a:p>
            <a:pPr>
              <a:defRPr/>
            </a:pPr>
            <a:fld id="{8FF7CC6C-4E5F-467C-B7AA-28F74F86C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950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>
                <a:cs typeface="Arial" pitchFamily="34" charset="0"/>
              </a:defRPr>
            </a:lvl1pPr>
          </a:lstStyle>
          <a:p>
            <a:pPr>
              <a:defRPr/>
            </a:pPr>
            <a:fld id="{7BCE427C-39A4-43FE-A477-BDCD3422DC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5043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CE427C-39A4-43FE-A477-BDCD3422DCB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047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976E54-2CAC-49A2-A7AC-589FD1A254CF}" type="slidenum">
              <a:rPr lang="en-US">
                <a:cs typeface="Arial" charset="0"/>
              </a:rPr>
              <a:pPr/>
              <a:t>16</a:t>
            </a:fld>
            <a:endParaRPr lang="en-US">
              <a:cs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045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FC987D-431A-4B16-AF9A-81A45040C044}" type="slidenum">
              <a:rPr lang="en-US">
                <a:cs typeface="Arial" charset="0"/>
              </a:rPr>
              <a:pPr/>
              <a:t>17</a:t>
            </a:fld>
            <a:endParaRPr lang="en-US">
              <a:cs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182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AD0A9E-B4A4-4F95-B276-811BCE43CE02}" type="slidenum">
              <a:rPr lang="en-US">
                <a:cs typeface="Arial" charset="0"/>
              </a:rPr>
              <a:pPr/>
              <a:t>18</a:t>
            </a:fld>
            <a:endParaRPr lang="en-US">
              <a:cs typeface="Arial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0311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03BD81-2667-4671-8487-B8475D04DB40}" type="slidenum">
              <a:rPr lang="en-US">
                <a:cs typeface="Arial" charset="0"/>
              </a:rPr>
              <a:pPr/>
              <a:t>19</a:t>
            </a:fld>
            <a:endParaRPr lang="en-US">
              <a:cs typeface="Arial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4680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0910AB-F011-4405-A659-7698A9594E98}" type="slidenum">
              <a:rPr lang="en-US">
                <a:cs typeface="Arial" charset="0"/>
              </a:rPr>
              <a:pPr/>
              <a:t>20</a:t>
            </a:fld>
            <a:endParaRPr lang="en-US">
              <a:cs typeface="Arial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3308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CE427C-39A4-43FE-A477-BDCD3422DCB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30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CE427C-39A4-43FE-A477-BDCD3422DCB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3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CE427C-39A4-43FE-A477-BDCD3422DCB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461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A71AFFE4-F337-4228-8EE7-A9DC595609F3}" type="slidenum">
              <a:rPr lang="en-US"/>
              <a:pPr/>
              <a:t>5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683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CE427C-39A4-43FE-A477-BDCD3422DCB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00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CE427C-39A4-43FE-A477-BDCD3422DCB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4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CE427C-39A4-43FE-A477-BDCD3422DCB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207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CE427C-39A4-43FE-A477-BDCD3422DCB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279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BDD393-344D-4300-B432-7AA8A9DB338B}" type="slidenum">
              <a:rPr lang="en-US">
                <a:cs typeface="Arial" charset="0"/>
              </a:rPr>
              <a:pPr/>
              <a:t>15</a:t>
            </a:fld>
            <a:endParaRPr lang="en-US">
              <a:cs typeface="Arial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686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Copyright © 2005 -  Norman L. Jones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A0A7F-7423-44E7-8EA4-B500B6462A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2005 -  Norman L. Jones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BC4C77-610A-406C-9E7D-2981C8BBE97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r>
              <a:rPr lang="en-US"/>
              <a:t>Copyright © 2005 -  Norman L. Jones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A59AA-D1EA-4540-82D1-09CE6EADFA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2005 -  Norman L. Jones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AF3DD-56F1-4FA4-BF63-81566B8969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812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41148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2005 -  Norman L. Jones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48F47-ACF6-421B-A523-DEE390AF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2005 -  Norman L. Jones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500B2B-39F9-4825-A5B2-667D7EFC72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2005 -  Norman L. Jones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0E25DD-D561-4167-8006-31A30AC88E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2005 -  Norman L. Jones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E5B2E-9850-4774-B992-81758DB159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2005 -  Norman L. Jones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A3D4B-8963-450B-BF40-A2E48F8852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2005 -  Norman L. Jones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2024E7-7E80-4D72-B768-D25557525E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2005 -  Norman L. Jones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63BD43-2B26-48D3-8B31-76CD16E7E7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2005 -  Norman L. Jones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7A645-E0FF-4971-85CE-B95D644009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Copyright © 2005 -  Norman L. Jones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E3B01E3A-C23E-445B-9523-041D2D1CD5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Copyright © 2005 -  Norman L. Jones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B3CE5A3B-94C0-4A8F-B72B-5675F0CA36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5" r:id="rId13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satMod val="150000"/>
                  </a:schemeClr>
                </a:solidFill>
              </a:rPr>
              <a:t>MODFLOW Solvers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r>
              <a:rPr lang="en-US" dirty="0"/>
              <a:t>CE EN 547 – BRIGHAM YOUNG UNIVERSITY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Solver Comparison Case #4</a:t>
            </a:r>
          </a:p>
        </p:txBody>
      </p:sp>
      <p:sp>
        <p:nvSpPr>
          <p:cNvPr id="46082" name="Rectangle 3"/>
          <p:cNvSpPr txBox="1">
            <a:spLocks noChangeArrowheads="1"/>
          </p:cNvSpPr>
          <p:nvPr/>
        </p:nvSpPr>
        <p:spPr bwMode="auto">
          <a:xfrm>
            <a:off x="533400" y="1920875"/>
            <a:ext cx="4114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58595B"/>
              </a:buClr>
              <a:buFont typeface="Wingdings" pitchFamily="2" charset="2"/>
              <a:buChar char="§"/>
            </a:pPr>
            <a:r>
              <a:rPr lang="en-US" sz="3200">
                <a:latin typeface="Corbel" pitchFamily="34" charset="0"/>
              </a:rPr>
              <a:t>Same as previous</a:t>
            </a:r>
          </a:p>
          <a:p>
            <a:pPr marL="342900" indent="-342900">
              <a:spcBef>
                <a:spcPct val="20000"/>
              </a:spcBef>
              <a:buClr>
                <a:srgbClr val="58595B"/>
              </a:buClr>
              <a:buFont typeface="Wingdings" pitchFamily="2" charset="2"/>
              <a:buChar char="§"/>
            </a:pPr>
            <a:r>
              <a:rPr lang="en-US" sz="3200">
                <a:latin typeface="Corbel" pitchFamily="34" charset="0"/>
              </a:rPr>
              <a:t>Changed to transient</a:t>
            </a:r>
          </a:p>
          <a:p>
            <a:pPr marL="342900" indent="-342900">
              <a:spcBef>
                <a:spcPct val="20000"/>
              </a:spcBef>
              <a:buClr>
                <a:srgbClr val="58595B"/>
              </a:buClr>
              <a:buFont typeface="Wingdings" pitchFamily="2" charset="2"/>
              <a:buChar char="§"/>
            </a:pPr>
            <a:r>
              <a:rPr lang="en-US" sz="3200">
                <a:latin typeface="Corbel" pitchFamily="34" charset="0"/>
              </a:rPr>
              <a:t>4 stress periods, 10 time steps</a:t>
            </a:r>
          </a:p>
        </p:txBody>
      </p:sp>
      <p:sp>
        <p:nvSpPr>
          <p:cNvPr id="46083" name="Rectangle 41"/>
          <p:cNvSpPr>
            <a:spLocks noChangeArrowheads="1"/>
          </p:cNvSpPr>
          <p:nvPr/>
        </p:nvSpPr>
        <p:spPr bwMode="auto">
          <a:xfrm>
            <a:off x="6172200" y="2133600"/>
            <a:ext cx="2514600" cy="38100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Line 42"/>
          <p:cNvSpPr>
            <a:spLocks noChangeShapeType="1"/>
          </p:cNvSpPr>
          <p:nvPr/>
        </p:nvSpPr>
        <p:spPr bwMode="auto">
          <a:xfrm>
            <a:off x="6172200" y="2133600"/>
            <a:ext cx="2514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6085" name="Line 43"/>
          <p:cNvSpPr>
            <a:spLocks noChangeShapeType="1"/>
          </p:cNvSpPr>
          <p:nvPr/>
        </p:nvSpPr>
        <p:spPr bwMode="auto">
          <a:xfrm>
            <a:off x="6172200" y="5943600"/>
            <a:ext cx="2514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6086" name="Rectangle 44"/>
          <p:cNvSpPr>
            <a:spLocks noChangeArrowheads="1"/>
          </p:cNvSpPr>
          <p:nvPr/>
        </p:nvSpPr>
        <p:spPr bwMode="auto">
          <a:xfrm>
            <a:off x="6781800" y="2971800"/>
            <a:ext cx="76200" cy="76200"/>
          </a:xfrm>
          <a:prstGeom prst="rect">
            <a:avLst/>
          </a:prstGeom>
          <a:solidFill>
            <a:srgbClr val="0000FF"/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45"/>
          <p:cNvSpPr>
            <a:spLocks noChangeArrowheads="1"/>
          </p:cNvSpPr>
          <p:nvPr/>
        </p:nvSpPr>
        <p:spPr bwMode="auto">
          <a:xfrm>
            <a:off x="7391400" y="2971800"/>
            <a:ext cx="76200" cy="76200"/>
          </a:xfrm>
          <a:prstGeom prst="rect">
            <a:avLst/>
          </a:prstGeom>
          <a:solidFill>
            <a:srgbClr val="0000FF"/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Rectangle 46"/>
          <p:cNvSpPr>
            <a:spLocks noChangeArrowheads="1"/>
          </p:cNvSpPr>
          <p:nvPr/>
        </p:nvSpPr>
        <p:spPr bwMode="auto">
          <a:xfrm>
            <a:off x="8001000" y="2971800"/>
            <a:ext cx="76200" cy="76200"/>
          </a:xfrm>
          <a:prstGeom prst="rect">
            <a:avLst/>
          </a:prstGeom>
          <a:solidFill>
            <a:srgbClr val="0000FF"/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Rectangle 47"/>
          <p:cNvSpPr>
            <a:spLocks noChangeArrowheads="1"/>
          </p:cNvSpPr>
          <p:nvPr/>
        </p:nvSpPr>
        <p:spPr bwMode="auto">
          <a:xfrm>
            <a:off x="6781800" y="4800600"/>
            <a:ext cx="76200" cy="76200"/>
          </a:xfrm>
          <a:prstGeom prst="rect">
            <a:avLst/>
          </a:prstGeom>
          <a:solidFill>
            <a:srgbClr val="0000FF"/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48"/>
          <p:cNvSpPr>
            <a:spLocks noChangeArrowheads="1"/>
          </p:cNvSpPr>
          <p:nvPr/>
        </p:nvSpPr>
        <p:spPr bwMode="auto">
          <a:xfrm>
            <a:off x="7391400" y="4800600"/>
            <a:ext cx="76200" cy="76200"/>
          </a:xfrm>
          <a:prstGeom prst="rect">
            <a:avLst/>
          </a:prstGeom>
          <a:solidFill>
            <a:srgbClr val="0000FF"/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Rectangle 49"/>
          <p:cNvSpPr>
            <a:spLocks noChangeArrowheads="1"/>
          </p:cNvSpPr>
          <p:nvPr/>
        </p:nvSpPr>
        <p:spPr bwMode="auto">
          <a:xfrm>
            <a:off x="8001000" y="4800600"/>
            <a:ext cx="76200" cy="76200"/>
          </a:xfrm>
          <a:prstGeom prst="rect">
            <a:avLst/>
          </a:prstGeom>
          <a:solidFill>
            <a:srgbClr val="0000FF"/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Text Box 50"/>
          <p:cNvSpPr txBox="1">
            <a:spLocks noChangeArrowheads="1"/>
          </p:cNvSpPr>
          <p:nvPr/>
        </p:nvSpPr>
        <p:spPr bwMode="auto">
          <a:xfrm>
            <a:off x="6629400" y="30480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Arial" charset="0"/>
              </a:rPr>
              <a:t>Injection Wells</a:t>
            </a:r>
          </a:p>
        </p:txBody>
      </p:sp>
      <p:sp>
        <p:nvSpPr>
          <p:cNvPr id="46093" name="Text Box 51"/>
          <p:cNvSpPr txBox="1">
            <a:spLocks noChangeArrowheads="1"/>
          </p:cNvSpPr>
          <p:nvPr/>
        </p:nvSpPr>
        <p:spPr bwMode="auto">
          <a:xfrm>
            <a:off x="6629400" y="48768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Arial" charset="0"/>
              </a:rPr>
              <a:t>Extraction Wells</a:t>
            </a:r>
          </a:p>
        </p:txBody>
      </p:sp>
      <p:sp>
        <p:nvSpPr>
          <p:cNvPr id="46094" name="Text Box 52"/>
          <p:cNvSpPr txBox="1">
            <a:spLocks noChangeArrowheads="1"/>
          </p:cNvSpPr>
          <p:nvPr/>
        </p:nvSpPr>
        <p:spPr bwMode="auto">
          <a:xfrm>
            <a:off x="6629400" y="17526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Arial" charset="0"/>
              </a:rPr>
              <a:t>Head = 110 m</a:t>
            </a:r>
          </a:p>
        </p:txBody>
      </p:sp>
      <p:sp>
        <p:nvSpPr>
          <p:cNvPr id="46095" name="Text Box 53"/>
          <p:cNvSpPr txBox="1">
            <a:spLocks noChangeArrowheads="1"/>
          </p:cNvSpPr>
          <p:nvPr/>
        </p:nvSpPr>
        <p:spPr bwMode="auto">
          <a:xfrm>
            <a:off x="6629400" y="59436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Arial" charset="0"/>
              </a:rPr>
              <a:t>Head = 90 m</a:t>
            </a:r>
          </a:p>
        </p:txBody>
      </p:sp>
      <p:graphicFrame>
        <p:nvGraphicFramePr>
          <p:cNvPr id="20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965461"/>
              </p:ext>
            </p:extLst>
          </p:nvPr>
        </p:nvGraphicFramePr>
        <p:xfrm>
          <a:off x="304800" y="4435475"/>
          <a:ext cx="5562599" cy="1303772"/>
        </p:xfrm>
        <a:graphic>
          <a:graphicData uri="http://schemas.openxmlformats.org/drawingml/2006/table">
            <a:tbl>
              <a:tblPr/>
              <a:tblGrid>
                <a:gridCol w="1418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8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94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3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SIP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PCG2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SAMG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GMG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6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 sec*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120 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55 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110 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6113" name="Text Box 34"/>
          <p:cNvSpPr txBox="1">
            <a:spLocks noChangeArrowheads="1"/>
          </p:cNvSpPr>
          <p:nvPr/>
        </p:nvSpPr>
        <p:spPr bwMode="auto">
          <a:xfrm>
            <a:off x="609600" y="6035675"/>
            <a:ext cx="44958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*had to reduce acc. param to </a:t>
            </a:r>
            <a:r>
              <a:rPr lang="en-US" sz="1400">
                <a:solidFill>
                  <a:srgbClr val="FF0000"/>
                </a:solidFill>
              </a:rPr>
              <a:t>0.05</a:t>
            </a:r>
            <a:r>
              <a:rPr lang="en-US" sz="1400"/>
              <a:t> in order to converge, large flow budget error</a:t>
            </a:r>
          </a:p>
        </p:txBody>
      </p:sp>
    </p:spTree>
    <p:extLst>
      <p:ext uri="{BB962C8B-B14F-4D97-AF65-F5344CB8AC3E}">
        <p14:creationId xmlns:p14="http://schemas.microsoft.com/office/powerpoint/2010/main" val="2080987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Solver Comparison Case #5</a:t>
            </a:r>
          </a:p>
        </p:txBody>
      </p:sp>
      <p:sp>
        <p:nvSpPr>
          <p:cNvPr id="47106" name="Rectangle 3"/>
          <p:cNvSpPr txBox="1">
            <a:spLocks noChangeArrowheads="1"/>
          </p:cNvSpPr>
          <p:nvPr/>
        </p:nvSpPr>
        <p:spPr bwMode="auto">
          <a:xfrm>
            <a:off x="563563" y="2209800"/>
            <a:ext cx="4267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58595B"/>
              </a:buClr>
              <a:buFont typeface="Wingdings" pitchFamily="2" charset="2"/>
              <a:buChar char="§"/>
            </a:pPr>
            <a:endParaRPr lang="en-US">
              <a:latin typeface="Corbel" pitchFamily="34" charset="0"/>
            </a:endParaRPr>
          </a:p>
        </p:txBody>
      </p:sp>
      <p:sp>
        <p:nvSpPr>
          <p:cNvPr id="47107" name="Rectangle 3"/>
          <p:cNvSpPr txBox="1">
            <a:spLocks noChangeArrowheads="1"/>
          </p:cNvSpPr>
          <p:nvPr/>
        </p:nvSpPr>
        <p:spPr bwMode="auto">
          <a:xfrm>
            <a:off x="411163" y="2057400"/>
            <a:ext cx="410845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58595B"/>
              </a:buClr>
              <a:buFont typeface="Wingdings" pitchFamily="2" charset="2"/>
              <a:buChar char="§"/>
            </a:pPr>
            <a:r>
              <a:rPr lang="en-US" sz="3200">
                <a:latin typeface="Corbel" pitchFamily="34" charset="0"/>
              </a:rPr>
              <a:t>Two layer model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58595B"/>
              </a:buClr>
              <a:buFont typeface="Wingdings" pitchFamily="2" charset="2"/>
              <a:buChar char="§"/>
            </a:pPr>
            <a:r>
              <a:rPr lang="en-US" sz="3200">
                <a:latin typeface="Corbel" pitchFamily="34" charset="0"/>
              </a:rPr>
              <a:t>Unconfined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58595B"/>
              </a:buClr>
              <a:buFont typeface="Wingdings" pitchFamily="2" charset="2"/>
              <a:buChar char="§"/>
            </a:pPr>
            <a:r>
              <a:rPr lang="en-US" sz="3200">
                <a:latin typeface="Corbel" pitchFamily="34" charset="0"/>
              </a:rPr>
              <a:t>Steady state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58595B"/>
              </a:buClr>
              <a:buFont typeface="Wingdings" pitchFamily="2" charset="2"/>
              <a:buChar char="§"/>
            </a:pPr>
            <a:r>
              <a:rPr lang="en-US" sz="3200">
                <a:latin typeface="Corbel" pitchFamily="34" charset="0"/>
              </a:rPr>
              <a:t>600,000 cells</a:t>
            </a:r>
          </a:p>
        </p:txBody>
      </p:sp>
      <p:graphicFrame>
        <p:nvGraphicFramePr>
          <p:cNvPr id="6" name="Group 4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7209135"/>
              </p:ext>
            </p:extLst>
          </p:nvPr>
        </p:nvGraphicFramePr>
        <p:xfrm>
          <a:off x="334963" y="4953000"/>
          <a:ext cx="6477000" cy="1295400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6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2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SIP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PCG2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SAMG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GMG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587 sec*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56 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29 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40 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7125" name="Picture 3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34691" y="1752600"/>
            <a:ext cx="3779837" cy="292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26" name="Text Box 44"/>
          <p:cNvSpPr txBox="1">
            <a:spLocks noChangeArrowheads="1"/>
          </p:cNvSpPr>
          <p:nvPr/>
        </p:nvSpPr>
        <p:spPr bwMode="auto">
          <a:xfrm>
            <a:off x="639763" y="6324600"/>
            <a:ext cx="449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*had to reduce acc. param to </a:t>
            </a:r>
            <a:r>
              <a:rPr lang="en-US" sz="1400">
                <a:solidFill>
                  <a:srgbClr val="FF0000"/>
                </a:solidFill>
              </a:rPr>
              <a:t>0.05</a:t>
            </a:r>
            <a:r>
              <a:rPr lang="en-US" sz="1400"/>
              <a:t> in order to converge</a:t>
            </a:r>
          </a:p>
        </p:txBody>
      </p:sp>
    </p:spTree>
    <p:extLst>
      <p:ext uri="{BB962C8B-B14F-4D97-AF65-F5344CB8AC3E}">
        <p14:creationId xmlns:p14="http://schemas.microsoft.com/office/powerpoint/2010/main" val="4088385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Solver Comparison Summary</a:t>
            </a:r>
          </a:p>
        </p:txBody>
      </p:sp>
      <p:graphicFrame>
        <p:nvGraphicFramePr>
          <p:cNvPr id="5" name="Group 10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4515079"/>
              </p:ext>
            </p:extLst>
          </p:nvPr>
        </p:nvGraphicFramePr>
        <p:xfrm>
          <a:off x="457200" y="1981200"/>
          <a:ext cx="8001000" cy="3886201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4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Num. Cells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# Layers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Trans.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SIP*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PCG2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SAMG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GMG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152,880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96,000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216,000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0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216,000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600,000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8189" name="Text Box 97"/>
          <p:cNvSpPr txBox="1">
            <a:spLocks noChangeArrowheads="1"/>
          </p:cNvSpPr>
          <p:nvPr/>
        </p:nvSpPr>
        <p:spPr bwMode="auto">
          <a:xfrm>
            <a:off x="457200" y="5943600"/>
            <a:ext cx="7315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*had to reduce acc. param in order to converge, some of the models had large flow budget error</a:t>
            </a:r>
          </a:p>
        </p:txBody>
      </p:sp>
    </p:spTree>
    <p:extLst>
      <p:ext uri="{BB962C8B-B14F-4D97-AF65-F5344CB8AC3E}">
        <p14:creationId xmlns:p14="http://schemas.microsoft.com/office/powerpoint/2010/main" val="912323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685800" y="3733800"/>
            <a:ext cx="4038600" cy="28924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Improper aquifer properties</a:t>
            </a:r>
          </a:p>
          <a:p>
            <a:r>
              <a:rPr lang="en-US" dirty="0"/>
              <a:t>Unbalanced flow budget</a:t>
            </a:r>
          </a:p>
          <a:p>
            <a:r>
              <a:rPr lang="en-US" dirty="0"/>
              <a:t>Improper initial </a:t>
            </a:r>
            <a:r>
              <a:rPr lang="en-US" dirty="0" smtClean="0"/>
              <a:t>conditions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4724400" y="3733800"/>
            <a:ext cx="4038600" cy="289242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Improper boundary conditions</a:t>
            </a:r>
          </a:p>
          <a:p>
            <a:r>
              <a:rPr lang="en-US" dirty="0"/>
              <a:t>Wetting and drying issues</a:t>
            </a:r>
          </a:p>
          <a:p>
            <a:r>
              <a:rPr lang="en-US" dirty="0"/>
              <a:t>Highly sensitive model</a:t>
            </a:r>
          </a:p>
          <a:p>
            <a:r>
              <a:rPr lang="en-US" dirty="0"/>
              <a:t>Etc.</a:t>
            </a:r>
          </a:p>
          <a:p>
            <a:endParaRPr lang="en-US" dirty="0"/>
          </a:p>
        </p:txBody>
      </p:sp>
      <p:pic>
        <p:nvPicPr>
          <p:cNvPr id="1028" name="Picture 4" descr="old lady at computer | WHY WON'T MY MODFLOW MODEL CONVERGE? | image tagged in old lady at computer | made w/ Imgflip meme mak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82632"/>
            <a:ext cx="4057650" cy="318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771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Troubleshooting Steps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2263409"/>
          </a:xfrm>
        </p:spPr>
        <p:txBody>
          <a:bodyPr>
            <a:normAutofit/>
          </a:bodyPr>
          <a:lstStyle/>
          <a:p>
            <a:pPr marL="633222" indent="-514350">
              <a:buFont typeface="+mj-lt"/>
              <a:buAutoNum type="arabicParenR"/>
            </a:pPr>
            <a:r>
              <a:rPr lang="en-US" dirty="0"/>
              <a:t>Review command line output from MODFLOW (Run MODFLOW Window)</a:t>
            </a:r>
          </a:p>
          <a:p>
            <a:pPr marL="633222" indent="-514350">
              <a:buFont typeface="+mj-lt"/>
              <a:buAutoNum type="arabicParenR"/>
            </a:pPr>
            <a:r>
              <a:rPr lang="en-US" dirty="0"/>
              <a:t>Run Model Checker</a:t>
            </a:r>
          </a:p>
          <a:p>
            <a:pPr marL="633222" indent="-514350">
              <a:buFont typeface="+mj-lt"/>
              <a:buAutoNum type="arabicParenR"/>
            </a:pPr>
            <a:r>
              <a:rPr lang="en-US" dirty="0"/>
              <a:t>Look in MODFLOW output file (*.OUT)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038600"/>
            <a:ext cx="2266667" cy="240000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 rot="10800000">
            <a:off x="3962400" y="5334000"/>
            <a:ext cx="914400" cy="60960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5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r>
              <a:rPr lang="en-US"/>
              <a:t>Wetting and Drying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785116"/>
            <a:ext cx="3810000" cy="46918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With most solvers, if head drops below bottom of cell, the cell becomes dry and is “turned off”</a:t>
            </a:r>
          </a:p>
          <a:p>
            <a:pPr>
              <a:defRPr/>
            </a:pPr>
            <a:r>
              <a:rPr lang="en-US" sz="2400" dirty="0"/>
              <a:t>Can occur during any portion (iteration) of solution process, not just at end of time step</a:t>
            </a:r>
          </a:p>
          <a:p>
            <a:pPr>
              <a:defRPr/>
            </a:pPr>
            <a:r>
              <a:rPr lang="en-US" sz="2400" dirty="0"/>
              <a:t>Causes</a:t>
            </a:r>
          </a:p>
          <a:p>
            <a:pPr lvl="1">
              <a:defRPr/>
            </a:pPr>
            <a:r>
              <a:rPr lang="en-US" sz="2000" dirty="0"/>
              <a:t>Head overshoot</a:t>
            </a:r>
          </a:p>
          <a:p>
            <a:pPr lvl="1">
              <a:defRPr/>
            </a:pPr>
            <a:r>
              <a:rPr lang="en-US" sz="2000" dirty="0"/>
              <a:t>Model parameters</a:t>
            </a:r>
          </a:p>
          <a:p>
            <a:pPr lvl="1">
              <a:defRPr/>
            </a:pPr>
            <a:r>
              <a:rPr lang="en-US" sz="2000" dirty="0"/>
              <a:t>Transient conditions</a:t>
            </a:r>
          </a:p>
        </p:txBody>
      </p:sp>
      <p:pic>
        <p:nvPicPr>
          <p:cNvPr id="18437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00600" y="1981200"/>
            <a:ext cx="3810000" cy="39187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Head overshoot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066800" y="5867400"/>
            <a:ext cx="2438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charset="0"/>
              </a:rPr>
              <a:t>Initial Condition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1295400" y="1981200"/>
            <a:ext cx="10668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1295400" y="4311650"/>
            <a:ext cx="1066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1295400" y="48006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>
            <a:off x="13716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15240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16764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18288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19812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21336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12192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2362200" y="1797050"/>
            <a:ext cx="16002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Starting head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2362200" y="4083050"/>
            <a:ext cx="16002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“Final” head</a:t>
            </a: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2362200" y="4616450"/>
            <a:ext cx="17526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Bottom elevation</a:t>
            </a:r>
          </a:p>
        </p:txBody>
      </p:sp>
      <p:sp>
        <p:nvSpPr>
          <p:cNvPr id="29714" name="AutoShape 18"/>
          <p:cNvSpPr>
            <a:spLocks noChangeArrowheads="1"/>
          </p:cNvSpPr>
          <p:nvPr/>
        </p:nvSpPr>
        <p:spPr bwMode="auto">
          <a:xfrm>
            <a:off x="1600200" y="2057400"/>
            <a:ext cx="381000" cy="990600"/>
          </a:xfrm>
          <a:prstGeom prst="downArrow">
            <a:avLst>
              <a:gd name="adj1" fmla="val 50000"/>
              <a:gd name="adj2" fmla="val 65000"/>
            </a:avLst>
          </a:prstGeom>
          <a:ln>
            <a:headEnd type="none" w="sm" len="sm"/>
            <a:tailEnd type="none" w="sm" len="sm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eaVert" wrap="none" anchor="ctr"/>
          <a:lstStyle/>
          <a:p>
            <a:endParaRPr lang="en-US"/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1905000" y="2514600"/>
            <a:ext cx="1752600" cy="1069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Arial" charset="0"/>
              </a:rPr>
              <a:t>Solver guesses how much to adjust head downward</a:t>
            </a:r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5410200" y="2025650"/>
            <a:ext cx="10668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6477000" y="5105400"/>
            <a:ext cx="18288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Computed head</a:t>
            </a:r>
          </a:p>
        </p:txBody>
      </p:sp>
      <p:sp>
        <p:nvSpPr>
          <p:cNvPr id="29730" name="Text Box 34"/>
          <p:cNvSpPr txBox="1">
            <a:spLocks noChangeArrowheads="1"/>
          </p:cNvSpPr>
          <p:nvPr/>
        </p:nvSpPr>
        <p:spPr bwMode="auto">
          <a:xfrm>
            <a:off x="5410200" y="2438400"/>
            <a:ext cx="1752600" cy="1069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Arial" charset="0"/>
              </a:rPr>
              <a:t>Cell goes “dry”, and is turned off during remainder of simulation</a:t>
            </a:r>
          </a:p>
        </p:txBody>
      </p:sp>
      <p:sp>
        <p:nvSpPr>
          <p:cNvPr id="20504" name="Line 21"/>
          <p:cNvSpPr>
            <a:spLocks noChangeShapeType="1"/>
          </p:cNvSpPr>
          <p:nvPr/>
        </p:nvSpPr>
        <p:spPr bwMode="auto">
          <a:xfrm>
            <a:off x="5410200" y="4311650"/>
            <a:ext cx="1066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0505" name="Line 22"/>
          <p:cNvSpPr>
            <a:spLocks noChangeShapeType="1"/>
          </p:cNvSpPr>
          <p:nvPr/>
        </p:nvSpPr>
        <p:spPr bwMode="auto">
          <a:xfrm>
            <a:off x="5410200" y="48006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0506" name="Line 23"/>
          <p:cNvSpPr>
            <a:spLocks noChangeShapeType="1"/>
          </p:cNvSpPr>
          <p:nvPr/>
        </p:nvSpPr>
        <p:spPr bwMode="auto">
          <a:xfrm flipH="1">
            <a:off x="54864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0507" name="Line 24"/>
          <p:cNvSpPr>
            <a:spLocks noChangeShapeType="1"/>
          </p:cNvSpPr>
          <p:nvPr/>
        </p:nvSpPr>
        <p:spPr bwMode="auto">
          <a:xfrm flipH="1">
            <a:off x="56388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0508" name="Line 25"/>
          <p:cNvSpPr>
            <a:spLocks noChangeShapeType="1"/>
          </p:cNvSpPr>
          <p:nvPr/>
        </p:nvSpPr>
        <p:spPr bwMode="auto">
          <a:xfrm flipH="1">
            <a:off x="57912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0509" name="Line 26"/>
          <p:cNvSpPr>
            <a:spLocks noChangeShapeType="1"/>
          </p:cNvSpPr>
          <p:nvPr/>
        </p:nvSpPr>
        <p:spPr bwMode="auto">
          <a:xfrm flipH="1">
            <a:off x="59436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0510" name="Line 27"/>
          <p:cNvSpPr>
            <a:spLocks noChangeShapeType="1"/>
          </p:cNvSpPr>
          <p:nvPr/>
        </p:nvSpPr>
        <p:spPr bwMode="auto">
          <a:xfrm flipH="1">
            <a:off x="60960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0511" name="Line 28"/>
          <p:cNvSpPr>
            <a:spLocks noChangeShapeType="1"/>
          </p:cNvSpPr>
          <p:nvPr/>
        </p:nvSpPr>
        <p:spPr bwMode="auto">
          <a:xfrm flipH="1">
            <a:off x="62484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0512" name="Line 29"/>
          <p:cNvSpPr>
            <a:spLocks noChangeShapeType="1"/>
          </p:cNvSpPr>
          <p:nvPr/>
        </p:nvSpPr>
        <p:spPr bwMode="auto">
          <a:xfrm flipH="1">
            <a:off x="53340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0513" name="Text Box 31"/>
          <p:cNvSpPr txBox="1">
            <a:spLocks noChangeArrowheads="1"/>
          </p:cNvSpPr>
          <p:nvPr/>
        </p:nvSpPr>
        <p:spPr bwMode="auto">
          <a:xfrm>
            <a:off x="6477000" y="4083050"/>
            <a:ext cx="16002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“Final” head</a:t>
            </a:r>
          </a:p>
        </p:txBody>
      </p:sp>
      <p:sp>
        <p:nvSpPr>
          <p:cNvPr id="20514" name="Text Box 32"/>
          <p:cNvSpPr txBox="1">
            <a:spLocks noChangeArrowheads="1"/>
          </p:cNvSpPr>
          <p:nvPr/>
        </p:nvSpPr>
        <p:spPr bwMode="auto">
          <a:xfrm>
            <a:off x="6477000" y="4616450"/>
            <a:ext cx="17526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Bottom elevation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5257800" y="5867400"/>
            <a:ext cx="2743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charset="0"/>
              </a:rPr>
              <a:t>After One Iteration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7037E-7 L 1.11022E-16 0.471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4" grpId="0" animBg="1"/>
      <p:bldP spid="29715" grpId="0"/>
      <p:bldP spid="29716" grpId="0" animBg="1"/>
      <p:bldP spid="29716" grpId="1" animBg="1"/>
      <p:bldP spid="29726" grpId="0"/>
      <p:bldP spid="297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Eliminating Head Overshoot</a:t>
            </a:r>
          </a:p>
        </p:txBody>
      </p:sp>
      <p:sp>
        <p:nvSpPr>
          <p:cNvPr id="21531" name="Text Box 20"/>
          <p:cNvSpPr txBox="1">
            <a:spLocks noChangeArrowheads="1"/>
          </p:cNvSpPr>
          <p:nvPr/>
        </p:nvSpPr>
        <p:spPr bwMode="auto">
          <a:xfrm>
            <a:off x="6477000" y="3505200"/>
            <a:ext cx="18288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Starting head</a:t>
            </a:r>
          </a:p>
        </p:txBody>
      </p:sp>
      <p:sp>
        <p:nvSpPr>
          <p:cNvPr id="21532" name="Text Box 21"/>
          <p:cNvSpPr txBox="1">
            <a:spLocks noChangeArrowheads="1"/>
          </p:cNvSpPr>
          <p:nvPr/>
        </p:nvSpPr>
        <p:spPr bwMode="auto">
          <a:xfrm>
            <a:off x="5867400" y="2438400"/>
            <a:ext cx="1752600" cy="8255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Arial" charset="0"/>
              </a:rPr>
              <a:t>Starting head is closer to final head</a:t>
            </a:r>
          </a:p>
        </p:txBody>
      </p:sp>
      <p:sp>
        <p:nvSpPr>
          <p:cNvPr id="21533" name="Line 24"/>
          <p:cNvSpPr>
            <a:spLocks noChangeShapeType="1"/>
          </p:cNvSpPr>
          <p:nvPr/>
        </p:nvSpPr>
        <p:spPr bwMode="auto">
          <a:xfrm>
            <a:off x="5410200" y="48006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34" name="Line 25"/>
          <p:cNvSpPr>
            <a:spLocks noChangeShapeType="1"/>
          </p:cNvSpPr>
          <p:nvPr/>
        </p:nvSpPr>
        <p:spPr bwMode="auto">
          <a:xfrm flipH="1">
            <a:off x="54864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35" name="Line 26"/>
          <p:cNvSpPr>
            <a:spLocks noChangeShapeType="1"/>
          </p:cNvSpPr>
          <p:nvPr/>
        </p:nvSpPr>
        <p:spPr bwMode="auto">
          <a:xfrm flipH="1">
            <a:off x="56388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36" name="Line 27"/>
          <p:cNvSpPr>
            <a:spLocks noChangeShapeType="1"/>
          </p:cNvSpPr>
          <p:nvPr/>
        </p:nvSpPr>
        <p:spPr bwMode="auto">
          <a:xfrm flipH="1">
            <a:off x="57912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37" name="Line 28"/>
          <p:cNvSpPr>
            <a:spLocks noChangeShapeType="1"/>
          </p:cNvSpPr>
          <p:nvPr/>
        </p:nvSpPr>
        <p:spPr bwMode="auto">
          <a:xfrm flipH="1">
            <a:off x="59436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38" name="Line 29"/>
          <p:cNvSpPr>
            <a:spLocks noChangeShapeType="1"/>
          </p:cNvSpPr>
          <p:nvPr/>
        </p:nvSpPr>
        <p:spPr bwMode="auto">
          <a:xfrm flipH="1">
            <a:off x="60960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39" name="Line 30"/>
          <p:cNvSpPr>
            <a:spLocks noChangeShapeType="1"/>
          </p:cNvSpPr>
          <p:nvPr/>
        </p:nvSpPr>
        <p:spPr bwMode="auto">
          <a:xfrm flipH="1">
            <a:off x="62484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40" name="Line 31"/>
          <p:cNvSpPr>
            <a:spLocks noChangeShapeType="1"/>
          </p:cNvSpPr>
          <p:nvPr/>
        </p:nvSpPr>
        <p:spPr bwMode="auto">
          <a:xfrm flipH="1">
            <a:off x="53340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41" name="Text Box 33"/>
          <p:cNvSpPr txBox="1">
            <a:spLocks noChangeArrowheads="1"/>
          </p:cNvSpPr>
          <p:nvPr/>
        </p:nvSpPr>
        <p:spPr bwMode="auto">
          <a:xfrm>
            <a:off x="6477000" y="4616450"/>
            <a:ext cx="17526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Bottom elevation</a:t>
            </a:r>
          </a:p>
        </p:txBody>
      </p:sp>
      <p:sp>
        <p:nvSpPr>
          <p:cNvPr id="21542" name="Text Box 34"/>
          <p:cNvSpPr txBox="1">
            <a:spLocks noChangeArrowheads="1"/>
          </p:cNvSpPr>
          <p:nvPr/>
        </p:nvSpPr>
        <p:spPr bwMode="auto">
          <a:xfrm>
            <a:off x="5257800" y="5562600"/>
            <a:ext cx="2743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charset="0"/>
              </a:rPr>
              <a:t>Improve Starting Head Estimates</a:t>
            </a:r>
          </a:p>
        </p:txBody>
      </p:sp>
      <p:sp>
        <p:nvSpPr>
          <p:cNvPr id="21543" name="Line 23"/>
          <p:cNvSpPr>
            <a:spLocks noChangeShapeType="1"/>
          </p:cNvSpPr>
          <p:nvPr/>
        </p:nvSpPr>
        <p:spPr bwMode="auto">
          <a:xfrm>
            <a:off x="5410200" y="4311650"/>
            <a:ext cx="1066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44" name="Text Box 32"/>
          <p:cNvSpPr txBox="1">
            <a:spLocks noChangeArrowheads="1"/>
          </p:cNvSpPr>
          <p:nvPr/>
        </p:nvSpPr>
        <p:spPr bwMode="auto">
          <a:xfrm>
            <a:off x="6477000" y="4083050"/>
            <a:ext cx="16002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“Final” head</a:t>
            </a:r>
          </a:p>
        </p:txBody>
      </p:sp>
      <p:sp>
        <p:nvSpPr>
          <p:cNvPr id="21545" name="Line 43"/>
          <p:cNvSpPr>
            <a:spLocks noChangeShapeType="1"/>
          </p:cNvSpPr>
          <p:nvPr/>
        </p:nvSpPr>
        <p:spPr bwMode="auto">
          <a:xfrm>
            <a:off x="5410200" y="3695700"/>
            <a:ext cx="10668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914400" y="5410200"/>
            <a:ext cx="24384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charset="0"/>
              </a:rPr>
              <a:t>Reduce Acceleration Parameter</a:t>
            </a:r>
          </a:p>
        </p:txBody>
      </p:sp>
      <p:sp>
        <p:nvSpPr>
          <p:cNvPr id="21510" name="Line 4"/>
          <p:cNvSpPr>
            <a:spLocks noChangeShapeType="1"/>
          </p:cNvSpPr>
          <p:nvPr/>
        </p:nvSpPr>
        <p:spPr bwMode="auto">
          <a:xfrm>
            <a:off x="1295400" y="1981200"/>
            <a:ext cx="1066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11" name="Line 5"/>
          <p:cNvSpPr>
            <a:spLocks noChangeShapeType="1"/>
          </p:cNvSpPr>
          <p:nvPr/>
        </p:nvSpPr>
        <p:spPr bwMode="auto">
          <a:xfrm>
            <a:off x="1295400" y="4340225"/>
            <a:ext cx="1066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12" name="Line 6"/>
          <p:cNvSpPr>
            <a:spLocks noChangeShapeType="1"/>
          </p:cNvSpPr>
          <p:nvPr/>
        </p:nvSpPr>
        <p:spPr bwMode="auto">
          <a:xfrm>
            <a:off x="1295400" y="48006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13" name="Line 7"/>
          <p:cNvSpPr>
            <a:spLocks noChangeShapeType="1"/>
          </p:cNvSpPr>
          <p:nvPr/>
        </p:nvSpPr>
        <p:spPr bwMode="auto">
          <a:xfrm flipH="1">
            <a:off x="13716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14" name="Line 8"/>
          <p:cNvSpPr>
            <a:spLocks noChangeShapeType="1"/>
          </p:cNvSpPr>
          <p:nvPr/>
        </p:nvSpPr>
        <p:spPr bwMode="auto">
          <a:xfrm flipH="1">
            <a:off x="15240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15" name="Line 9"/>
          <p:cNvSpPr>
            <a:spLocks noChangeShapeType="1"/>
          </p:cNvSpPr>
          <p:nvPr/>
        </p:nvSpPr>
        <p:spPr bwMode="auto">
          <a:xfrm flipH="1">
            <a:off x="16764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16" name="Line 10"/>
          <p:cNvSpPr>
            <a:spLocks noChangeShapeType="1"/>
          </p:cNvSpPr>
          <p:nvPr/>
        </p:nvSpPr>
        <p:spPr bwMode="auto">
          <a:xfrm flipH="1">
            <a:off x="18288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17" name="Line 11"/>
          <p:cNvSpPr>
            <a:spLocks noChangeShapeType="1"/>
          </p:cNvSpPr>
          <p:nvPr/>
        </p:nvSpPr>
        <p:spPr bwMode="auto">
          <a:xfrm flipH="1">
            <a:off x="19812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18" name="Line 12"/>
          <p:cNvSpPr>
            <a:spLocks noChangeShapeType="1"/>
          </p:cNvSpPr>
          <p:nvPr/>
        </p:nvSpPr>
        <p:spPr bwMode="auto">
          <a:xfrm flipH="1">
            <a:off x="21336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19" name="Line 13"/>
          <p:cNvSpPr>
            <a:spLocks noChangeShapeType="1"/>
          </p:cNvSpPr>
          <p:nvPr/>
        </p:nvSpPr>
        <p:spPr bwMode="auto">
          <a:xfrm flipH="1">
            <a:off x="1219200" y="48006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20" name="Text Box 14"/>
          <p:cNvSpPr txBox="1">
            <a:spLocks noChangeArrowheads="1"/>
          </p:cNvSpPr>
          <p:nvPr/>
        </p:nvSpPr>
        <p:spPr bwMode="auto">
          <a:xfrm>
            <a:off x="2362200" y="1797050"/>
            <a:ext cx="16002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Starting head</a:t>
            </a:r>
          </a:p>
        </p:txBody>
      </p:sp>
      <p:sp>
        <p:nvSpPr>
          <p:cNvPr id="21521" name="Text Box 15"/>
          <p:cNvSpPr txBox="1">
            <a:spLocks noChangeArrowheads="1"/>
          </p:cNvSpPr>
          <p:nvPr/>
        </p:nvSpPr>
        <p:spPr bwMode="auto">
          <a:xfrm>
            <a:off x="2362200" y="4235450"/>
            <a:ext cx="16002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“Final” head</a:t>
            </a:r>
          </a:p>
        </p:txBody>
      </p:sp>
      <p:sp>
        <p:nvSpPr>
          <p:cNvPr id="21522" name="Text Box 16"/>
          <p:cNvSpPr txBox="1">
            <a:spLocks noChangeArrowheads="1"/>
          </p:cNvSpPr>
          <p:nvPr/>
        </p:nvSpPr>
        <p:spPr bwMode="auto">
          <a:xfrm>
            <a:off x="2362200" y="4616450"/>
            <a:ext cx="17526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Bottom elevation</a:t>
            </a:r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>
            <a:off x="5410200" y="3702050"/>
            <a:ext cx="1066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3828" name="Line 36"/>
          <p:cNvSpPr>
            <a:spLocks noChangeShapeType="1"/>
          </p:cNvSpPr>
          <p:nvPr/>
        </p:nvSpPr>
        <p:spPr bwMode="auto">
          <a:xfrm>
            <a:off x="1295400" y="3124200"/>
            <a:ext cx="1066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3829" name="Line 37"/>
          <p:cNvSpPr>
            <a:spLocks noChangeShapeType="1"/>
          </p:cNvSpPr>
          <p:nvPr/>
        </p:nvSpPr>
        <p:spPr bwMode="auto">
          <a:xfrm>
            <a:off x="1295400" y="3733800"/>
            <a:ext cx="1066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3830" name="Line 38"/>
          <p:cNvSpPr>
            <a:spLocks noChangeShapeType="1"/>
          </p:cNvSpPr>
          <p:nvPr/>
        </p:nvSpPr>
        <p:spPr bwMode="auto">
          <a:xfrm>
            <a:off x="1295400" y="4114800"/>
            <a:ext cx="1066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3833" name="Line 41"/>
          <p:cNvSpPr>
            <a:spLocks noChangeShapeType="1"/>
          </p:cNvSpPr>
          <p:nvPr/>
        </p:nvSpPr>
        <p:spPr bwMode="auto">
          <a:xfrm>
            <a:off x="1295400" y="1981200"/>
            <a:ext cx="1066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3840" name="Text Box 48"/>
          <p:cNvSpPr txBox="1">
            <a:spLocks noChangeArrowheads="1"/>
          </p:cNvSpPr>
          <p:nvPr/>
        </p:nvSpPr>
        <p:spPr bwMode="auto">
          <a:xfrm>
            <a:off x="2362200" y="2971800"/>
            <a:ext cx="16002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Iteration #1</a:t>
            </a:r>
          </a:p>
        </p:txBody>
      </p:sp>
      <p:sp>
        <p:nvSpPr>
          <p:cNvPr id="33841" name="Text Box 49"/>
          <p:cNvSpPr txBox="1">
            <a:spLocks noChangeArrowheads="1"/>
          </p:cNvSpPr>
          <p:nvPr/>
        </p:nvSpPr>
        <p:spPr bwMode="auto">
          <a:xfrm>
            <a:off x="2362200" y="3549650"/>
            <a:ext cx="16002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Iteration #2</a:t>
            </a:r>
          </a:p>
        </p:txBody>
      </p:sp>
      <p:sp>
        <p:nvSpPr>
          <p:cNvPr id="33842" name="Text Box 50"/>
          <p:cNvSpPr txBox="1">
            <a:spLocks noChangeArrowheads="1"/>
          </p:cNvSpPr>
          <p:nvPr/>
        </p:nvSpPr>
        <p:spPr bwMode="auto">
          <a:xfrm>
            <a:off x="2362200" y="3930650"/>
            <a:ext cx="16002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Iteration #3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1.11111E-6 L 0.0 0.166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38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4.44444E-6 L 0.0 0.08888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38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4.44444E-6 L 0.0 0.0555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38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1.11022E-16 L 0.0 0.03333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38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44444E-6 L 1.11022E-16 0.08889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1" grpId="0" animBg="1"/>
      <p:bldP spid="33811" grpId="1" animBg="1"/>
      <p:bldP spid="33828" grpId="0" animBg="1"/>
      <p:bldP spid="33828" grpId="1" animBg="1"/>
      <p:bldP spid="33829" grpId="0" animBg="1"/>
      <p:bldP spid="33829" grpId="1" animBg="1"/>
      <p:bldP spid="33830" grpId="0" animBg="1"/>
      <p:bldP spid="33830" grpId="1" animBg="1"/>
      <p:bldP spid="33833" grpId="0" animBg="1"/>
      <p:bldP spid="33840" grpId="0"/>
      <p:bldP spid="3384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Parameters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 many cases, cells are going dry due to:</a:t>
            </a:r>
          </a:p>
          <a:p>
            <a:pPr lvl="1">
              <a:defRPr/>
            </a:pPr>
            <a:r>
              <a:rPr lang="en-US"/>
              <a:t>Recharge too low</a:t>
            </a:r>
          </a:p>
          <a:p>
            <a:pPr lvl="1">
              <a:defRPr/>
            </a:pPr>
            <a:r>
              <a:rPr lang="en-US"/>
              <a:t>K too high</a:t>
            </a:r>
          </a:p>
          <a:p>
            <a:pPr lvl="1">
              <a:defRPr/>
            </a:pPr>
            <a:r>
              <a:rPr lang="en-US"/>
              <a:t>Etc.</a:t>
            </a:r>
          </a:p>
          <a:p>
            <a:pPr>
              <a:defRPr/>
            </a:pPr>
            <a:r>
              <a:rPr lang="en-US"/>
              <a:t>Solution</a:t>
            </a:r>
          </a:p>
          <a:p>
            <a:pPr lvl="1">
              <a:defRPr/>
            </a:pPr>
            <a:r>
              <a:rPr lang="en-US"/>
              <a:t>Adjust parameters to better calibrate model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r>
              <a:rPr lang="en-US" sz="4000" dirty="0"/>
              <a:t>Transient Water Table</a:t>
            </a: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81200"/>
            <a:ext cx="7772400" cy="1524000"/>
          </a:xfrm>
        </p:spPr>
        <p:txBody>
          <a:bodyPr/>
          <a:lstStyle/>
          <a:p>
            <a:pPr>
              <a:defRPr/>
            </a:pPr>
            <a:r>
              <a:rPr lang="en-US" sz="2800"/>
              <a:t>Transient conditions will cause heads to fluctuate and cells to go dry</a:t>
            </a:r>
          </a:p>
          <a:p>
            <a:pPr>
              <a:defRPr/>
            </a:pPr>
            <a:r>
              <a:rPr lang="en-US" sz="2800"/>
              <a:t>Particularly an issue for multi-layer models</a:t>
            </a:r>
          </a:p>
        </p:txBody>
      </p:sp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733800"/>
            <a:ext cx="803910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2CF4A-F09A-0A47-B338-9E7B5434E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1682C-9F9F-E842-8040-FF7665473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how an iterative solver works</a:t>
            </a:r>
          </a:p>
          <a:p>
            <a:r>
              <a:rPr lang="en-US" dirty="0"/>
              <a:t>Know the basic solver parameters and understand how they impact the solver</a:t>
            </a:r>
          </a:p>
          <a:p>
            <a:r>
              <a:rPr lang="en-US" dirty="0"/>
              <a:t>Understand how and why solvers don’t converge</a:t>
            </a:r>
          </a:p>
          <a:p>
            <a:r>
              <a:rPr lang="en-US" dirty="0"/>
              <a:t>Know how to troubleshoot solver </a:t>
            </a:r>
            <a:r>
              <a:rPr lang="en-US"/>
              <a:t>convergence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6096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Rewetting Option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Option available in all flow packages (BCF, LPF, HUF)</a:t>
            </a:r>
          </a:p>
          <a:p>
            <a:pPr>
              <a:defRPr/>
            </a:pPr>
            <a:r>
              <a:rPr lang="en-US" dirty="0"/>
              <a:t>Off by default</a:t>
            </a:r>
          </a:p>
          <a:p>
            <a:pPr>
              <a:defRPr/>
            </a:pPr>
            <a:r>
              <a:rPr lang="en-US" dirty="0"/>
              <a:t>Rewetting </a:t>
            </a:r>
            <a:r>
              <a:rPr lang="en-US" dirty="0">
                <a:solidFill>
                  <a:srgbClr val="FF0000"/>
                </a:solidFill>
              </a:rPr>
              <a:t>increases</a:t>
            </a:r>
            <a:r>
              <a:rPr lang="en-US" dirty="0"/>
              <a:t> solution time</a:t>
            </a:r>
          </a:p>
          <a:p>
            <a:pPr>
              <a:defRPr/>
            </a:pPr>
            <a:r>
              <a:rPr lang="en-US" dirty="0"/>
              <a:t>May case solution to be </a:t>
            </a:r>
            <a:r>
              <a:rPr lang="en-US" dirty="0">
                <a:solidFill>
                  <a:srgbClr val="FF0000"/>
                </a:solidFill>
              </a:rPr>
              <a:t>less</a:t>
            </a:r>
            <a:r>
              <a:rPr lang="en-US" dirty="0"/>
              <a:t> stable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MODFLOW-NWT</a:t>
            </a:r>
          </a:p>
        </p:txBody>
      </p:sp>
      <p:sp>
        <p:nvSpPr>
          <p:cNvPr id="61441" name="Content Placeholder 3"/>
          <p:cNvSpPr>
            <a:spLocks noGrp="1"/>
          </p:cNvSpPr>
          <p:nvPr>
            <p:ph idx="1"/>
          </p:nvPr>
        </p:nvSpPr>
        <p:spPr>
          <a:xfrm>
            <a:off x="381000" y="1752600"/>
            <a:ext cx="40386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New version of MODFLOW released in 2011</a:t>
            </a:r>
          </a:p>
          <a:p>
            <a:r>
              <a:rPr lang="en-US" dirty="0"/>
              <a:t>Designed to solve nonlinear problems due to unconfined conditions or nonlinear boundary conditions</a:t>
            </a:r>
          </a:p>
          <a:p>
            <a:r>
              <a:rPr lang="en-US" b="1" dirty="0">
                <a:solidFill>
                  <a:srgbClr val="FF0000"/>
                </a:solidFill>
              </a:rPr>
              <a:t>Best solution for wetting and drying</a:t>
            </a:r>
          </a:p>
        </p:txBody>
      </p:sp>
      <p:pic>
        <p:nvPicPr>
          <p:cNvPr id="6144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2236604"/>
            <a:ext cx="4275138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50907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Iterative Solvers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539" y="1828800"/>
            <a:ext cx="4267200" cy="46256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Starting head values are iteratively “tweaked” until head differences satisfy governing equation</a:t>
            </a:r>
          </a:p>
          <a:p>
            <a:r>
              <a:rPr lang="en-US" dirty="0"/>
              <a:t>Each solver uses a different algorithm to modify heads</a:t>
            </a:r>
          </a:p>
          <a:p>
            <a:r>
              <a:rPr lang="en-US" dirty="0"/>
              <a:t>Sometimes we need to switch solvers or tweak solver parameters to get a model to converge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133600"/>
            <a:ext cx="3467100" cy="348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Solver Packages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1578342"/>
              </p:ext>
            </p:extLst>
          </p:nvPr>
        </p:nvGraphicFramePr>
        <p:xfrm>
          <a:off x="457200" y="1774825"/>
          <a:ext cx="8229600" cy="4795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Strongly</a:t>
                      </a:r>
                      <a:r>
                        <a:rPr lang="en-US" sz="1600" baseline="0" dirty="0"/>
                        <a:t> Implicit Procedure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One of the original solvers. Simple</a:t>
                      </a:r>
                      <a:r>
                        <a:rPr lang="en-US" sz="1600" baseline="0" dirty="0"/>
                        <a:t> but can have speed and stability issues.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Slice-Successive Over-Relaxation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One of the original solvers. Can</a:t>
                      </a:r>
                      <a:r>
                        <a:rPr lang="en-US" sz="1600" baseline="0" dirty="0"/>
                        <a:t> result in incorrect solutions</a:t>
                      </a:r>
                      <a:r>
                        <a:rPr lang="en-US" sz="1600" dirty="0"/>
                        <a:t>. Not recommended.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PCG2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Pre-Conditioned</a:t>
                      </a:r>
                      <a:r>
                        <a:rPr lang="en-US" sz="1600" baseline="0" dirty="0"/>
                        <a:t> Conjugate Gradient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Good all-around solver. Default</a:t>
                      </a:r>
                      <a:r>
                        <a:rPr lang="en-US" sz="1600" baseline="0" dirty="0"/>
                        <a:t> solver in GMS.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PCGN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PCG with Improved Non-Linear</a:t>
                      </a:r>
                      <a:r>
                        <a:rPr lang="en-US" sz="1600" baseline="0" dirty="0"/>
                        <a:t> Control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Newer</a:t>
                      </a:r>
                      <a:r>
                        <a:rPr lang="en-US" sz="1600" baseline="0" dirty="0"/>
                        <a:t> version of PCG2 package. More stable under some conditions.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NWT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Newton Solver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Used</a:t>
                      </a:r>
                      <a:r>
                        <a:rPr lang="en-US" sz="1600" baseline="0" dirty="0"/>
                        <a:t> with MODFLOW-NWT. Best for wetting/drying problems.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GMG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Geometric Multi-Grid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Multi-grid</a:t>
                      </a:r>
                      <a:r>
                        <a:rPr lang="en-US" sz="1600" baseline="0" dirty="0"/>
                        <a:t> solver requires more memory but results in faster solution. USGS version.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DE4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Direct Solver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Direct</a:t>
                      </a:r>
                      <a:r>
                        <a:rPr lang="en-US" sz="1600" baseline="0" dirty="0"/>
                        <a:t> matrix solution (non-iterative).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LMG/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SAMG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Algebraic</a:t>
                      </a:r>
                      <a:r>
                        <a:rPr lang="en-US" sz="1600" baseline="0" dirty="0"/>
                        <a:t> Multi-Grid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Commercial</a:t>
                      </a:r>
                      <a:r>
                        <a:rPr lang="en-US" sz="1600" baseline="0" dirty="0"/>
                        <a:t> multi-grid solvers. Outstanding performance but extra cost.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213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Solver Options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Max number of iterations</a:t>
            </a:r>
          </a:p>
          <a:p>
            <a:pPr lvl="1"/>
            <a:r>
              <a:rPr lang="en-US" dirty="0"/>
              <a:t>Iteration stops at this point regardless of convergence</a:t>
            </a:r>
          </a:p>
          <a:p>
            <a:r>
              <a:rPr lang="en-US" dirty="0"/>
              <a:t>Convergence tolerance</a:t>
            </a:r>
          </a:p>
          <a:p>
            <a:pPr lvl="1"/>
            <a:r>
              <a:rPr lang="en-US" dirty="0"/>
              <a:t>Iteration stops if max head change is less than this amount</a:t>
            </a:r>
          </a:p>
          <a:p>
            <a:r>
              <a:rPr lang="en-US" dirty="0"/>
              <a:t>Acceleration parameter</a:t>
            </a:r>
          </a:p>
          <a:p>
            <a:pPr lvl="1"/>
            <a:r>
              <a:rPr lang="en-US" dirty="0"/>
              <a:t>Controls the amount of adjustment made to heads at each iteration</a:t>
            </a:r>
          </a:p>
          <a:p>
            <a:pPr lvl="1"/>
            <a:r>
              <a:rPr lang="en-US" dirty="0"/>
              <a:t>Options</a:t>
            </a:r>
          </a:p>
          <a:p>
            <a:pPr lvl="2"/>
            <a:r>
              <a:rPr lang="en-US" dirty="0"/>
              <a:t>=1.0  Default value. Head changes standard amount determined by solver</a:t>
            </a:r>
          </a:p>
          <a:p>
            <a:pPr lvl="2"/>
            <a:r>
              <a:rPr lang="en-US" dirty="0"/>
              <a:t>&lt;1.0  Head change is reduced. Improves convergence but results in slower solution</a:t>
            </a:r>
          </a:p>
          <a:p>
            <a:pPr lvl="2"/>
            <a:r>
              <a:rPr lang="en-US" dirty="0"/>
              <a:t>&gt;1.0  Converges faster but may be unstable</a:t>
            </a:r>
          </a:p>
        </p:txBody>
      </p:sp>
    </p:spTree>
    <p:extLst>
      <p:ext uri="{BB962C8B-B14F-4D97-AF65-F5344CB8AC3E}">
        <p14:creationId xmlns:p14="http://schemas.microsoft.com/office/powerpoint/2010/main" val="533251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Solver Comparison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Using MODFLOW 2000</a:t>
            </a:r>
          </a:p>
          <a:p>
            <a:r>
              <a:rPr lang="en-US"/>
              <a:t>Run on Intel Core2 Quad CPU 2.4 GHz</a:t>
            </a:r>
          </a:p>
          <a:p>
            <a:r>
              <a:rPr lang="en-US"/>
              <a:t>Initial condition the same for all solvers</a:t>
            </a:r>
          </a:p>
          <a:p>
            <a:pPr lvl="1"/>
            <a:r>
              <a:rPr lang="en-US"/>
              <a:t>Starting heads = constant value OR</a:t>
            </a:r>
          </a:p>
          <a:p>
            <a:pPr lvl="1"/>
            <a:r>
              <a:rPr lang="en-US"/>
              <a:t>Starting heads = top of grid</a:t>
            </a:r>
          </a:p>
          <a:p>
            <a:r>
              <a:rPr lang="en-US"/>
              <a:t>HCLOSE = .001</a:t>
            </a:r>
          </a:p>
          <a:p>
            <a:r>
              <a:rPr lang="en-US"/>
              <a:t>RCLOSE = .001 (all solvers except SIP)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91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Solver Comparison Case #1</a:t>
            </a:r>
          </a:p>
        </p:txBody>
      </p:sp>
      <p:sp>
        <p:nvSpPr>
          <p:cNvPr id="43010" name="Rectangle 3"/>
          <p:cNvSpPr txBox="1">
            <a:spLocks noChangeArrowheads="1"/>
          </p:cNvSpPr>
          <p:nvPr/>
        </p:nvSpPr>
        <p:spPr bwMode="auto">
          <a:xfrm>
            <a:off x="533400" y="1809750"/>
            <a:ext cx="3048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58595B"/>
              </a:buClr>
              <a:buFont typeface="Wingdings" pitchFamily="2" charset="2"/>
              <a:buChar char="§"/>
            </a:pPr>
            <a:r>
              <a:rPr lang="en-US" sz="3200">
                <a:latin typeface="Corbel" pitchFamily="34" charset="0"/>
              </a:rPr>
              <a:t>Woburn model</a:t>
            </a:r>
          </a:p>
          <a:p>
            <a:pPr marL="342900" indent="-342900">
              <a:spcBef>
                <a:spcPct val="20000"/>
              </a:spcBef>
              <a:buClr>
                <a:srgbClr val="58595B"/>
              </a:buClr>
              <a:buFont typeface="Wingdings" pitchFamily="2" charset="2"/>
              <a:buChar char="§"/>
            </a:pPr>
            <a:r>
              <a:rPr lang="en-US" sz="3200">
                <a:latin typeface="Corbel" pitchFamily="34" charset="0"/>
              </a:rPr>
              <a:t>HUF package</a:t>
            </a:r>
          </a:p>
          <a:p>
            <a:pPr marL="342900" indent="-342900">
              <a:spcBef>
                <a:spcPct val="20000"/>
              </a:spcBef>
              <a:buClr>
                <a:srgbClr val="58595B"/>
              </a:buClr>
              <a:buFont typeface="Wingdings" pitchFamily="2" charset="2"/>
              <a:buChar char="§"/>
            </a:pPr>
            <a:r>
              <a:rPr lang="en-US" sz="3200">
                <a:latin typeface="Corbel" pitchFamily="34" charset="0"/>
              </a:rPr>
              <a:t>8 layers</a:t>
            </a:r>
          </a:p>
          <a:p>
            <a:pPr marL="342900" indent="-342900">
              <a:spcBef>
                <a:spcPct val="20000"/>
              </a:spcBef>
              <a:buClr>
                <a:srgbClr val="58595B"/>
              </a:buClr>
              <a:buFont typeface="Wingdings" pitchFamily="2" charset="2"/>
              <a:buChar char="§"/>
            </a:pPr>
            <a:r>
              <a:rPr lang="en-US" sz="3200">
                <a:latin typeface="Corbel" pitchFamily="34" charset="0"/>
              </a:rPr>
              <a:t>152,880 cells</a:t>
            </a:r>
          </a:p>
          <a:p>
            <a:pPr marL="342900" indent="-342900">
              <a:spcBef>
                <a:spcPct val="20000"/>
              </a:spcBef>
              <a:buClr>
                <a:srgbClr val="58595B"/>
              </a:buClr>
              <a:buFont typeface="Wingdings" pitchFamily="2" charset="2"/>
              <a:buChar char="§"/>
            </a:pPr>
            <a:endParaRPr lang="en-US">
              <a:latin typeface="Corbel" pitchFamily="34" charset="0"/>
            </a:endParaRPr>
          </a:p>
        </p:txBody>
      </p:sp>
      <p:pic>
        <p:nvPicPr>
          <p:cNvPr id="43011" name="Picture 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657350"/>
            <a:ext cx="3886200" cy="27574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</p:pic>
      <p:graphicFrame>
        <p:nvGraphicFramePr>
          <p:cNvPr id="6" name="Group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3506135"/>
              </p:ext>
            </p:extLst>
          </p:nvPr>
        </p:nvGraphicFramePr>
        <p:xfrm>
          <a:off x="1371600" y="4857750"/>
          <a:ext cx="5943600" cy="1295400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SIP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PCG2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SAMG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GMG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980 sec*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64 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39 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87 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3029" name="Text Box 46"/>
          <p:cNvSpPr txBox="1">
            <a:spLocks noChangeArrowheads="1"/>
          </p:cNvSpPr>
          <p:nvPr/>
        </p:nvSpPr>
        <p:spPr bwMode="auto">
          <a:xfrm>
            <a:off x="1371600" y="6248400"/>
            <a:ext cx="441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*had to reduce acc. param to 0.25 in order to converge</a:t>
            </a:r>
          </a:p>
        </p:txBody>
      </p:sp>
    </p:spTree>
    <p:extLst>
      <p:ext uri="{BB962C8B-B14F-4D97-AF65-F5344CB8AC3E}">
        <p14:creationId xmlns:p14="http://schemas.microsoft.com/office/powerpoint/2010/main" val="1566762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Solver Comparison Case #2</a:t>
            </a:r>
          </a:p>
        </p:txBody>
      </p:sp>
      <p:sp>
        <p:nvSpPr>
          <p:cNvPr id="44034" name="Rectangle 3"/>
          <p:cNvSpPr txBox="1">
            <a:spLocks noChangeArrowheads="1"/>
          </p:cNvSpPr>
          <p:nvPr/>
        </p:nvSpPr>
        <p:spPr bwMode="auto">
          <a:xfrm>
            <a:off x="609600" y="2101850"/>
            <a:ext cx="3962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58595B"/>
              </a:buClr>
              <a:buFont typeface="Wingdings" pitchFamily="2" charset="2"/>
              <a:buChar char="§"/>
            </a:pPr>
            <a:r>
              <a:rPr lang="en-US" sz="3200">
                <a:latin typeface="Corbel" pitchFamily="34" charset="0"/>
              </a:rPr>
              <a:t>One layer model</a:t>
            </a:r>
          </a:p>
          <a:p>
            <a:pPr marL="342900" indent="-342900">
              <a:spcBef>
                <a:spcPct val="20000"/>
              </a:spcBef>
              <a:buClr>
                <a:srgbClr val="58595B"/>
              </a:buClr>
              <a:buFont typeface="Wingdings" pitchFamily="2" charset="2"/>
              <a:buChar char="§"/>
            </a:pPr>
            <a:r>
              <a:rPr lang="en-US" sz="3200">
                <a:latin typeface="Corbel" pitchFamily="34" charset="0"/>
              </a:rPr>
              <a:t>Unconfined</a:t>
            </a:r>
          </a:p>
          <a:p>
            <a:pPr marL="342900" indent="-342900">
              <a:spcBef>
                <a:spcPct val="20000"/>
              </a:spcBef>
              <a:buClr>
                <a:srgbClr val="58595B"/>
              </a:buClr>
              <a:buFont typeface="Wingdings" pitchFamily="2" charset="2"/>
              <a:buChar char="§"/>
            </a:pPr>
            <a:r>
              <a:rPr lang="en-US" sz="3200">
                <a:latin typeface="Corbel" pitchFamily="34" charset="0"/>
              </a:rPr>
              <a:t>96,000 cells</a:t>
            </a:r>
          </a:p>
        </p:txBody>
      </p:sp>
      <p:sp>
        <p:nvSpPr>
          <p:cNvPr id="44035" name="Rectangle 20"/>
          <p:cNvSpPr>
            <a:spLocks noChangeArrowheads="1"/>
          </p:cNvSpPr>
          <p:nvPr/>
        </p:nvSpPr>
        <p:spPr bwMode="auto">
          <a:xfrm>
            <a:off x="5867400" y="2254250"/>
            <a:ext cx="2514600" cy="38100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Line 21"/>
          <p:cNvSpPr>
            <a:spLocks noChangeShapeType="1"/>
          </p:cNvSpPr>
          <p:nvPr/>
        </p:nvSpPr>
        <p:spPr bwMode="auto">
          <a:xfrm>
            <a:off x="5867400" y="2254250"/>
            <a:ext cx="2514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4037" name="Line 22"/>
          <p:cNvSpPr>
            <a:spLocks noChangeShapeType="1"/>
          </p:cNvSpPr>
          <p:nvPr/>
        </p:nvSpPr>
        <p:spPr bwMode="auto">
          <a:xfrm>
            <a:off x="5867400" y="6064250"/>
            <a:ext cx="2514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4038" name="Rectangle 24"/>
          <p:cNvSpPr>
            <a:spLocks noChangeArrowheads="1"/>
          </p:cNvSpPr>
          <p:nvPr/>
        </p:nvSpPr>
        <p:spPr bwMode="auto">
          <a:xfrm>
            <a:off x="6477000" y="3092450"/>
            <a:ext cx="76200" cy="76200"/>
          </a:xfrm>
          <a:prstGeom prst="rect">
            <a:avLst/>
          </a:prstGeom>
          <a:solidFill>
            <a:srgbClr val="0000FF"/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25"/>
          <p:cNvSpPr>
            <a:spLocks noChangeArrowheads="1"/>
          </p:cNvSpPr>
          <p:nvPr/>
        </p:nvSpPr>
        <p:spPr bwMode="auto">
          <a:xfrm>
            <a:off x="7086600" y="3092450"/>
            <a:ext cx="76200" cy="76200"/>
          </a:xfrm>
          <a:prstGeom prst="rect">
            <a:avLst/>
          </a:prstGeom>
          <a:solidFill>
            <a:srgbClr val="0000FF"/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Rectangle 26"/>
          <p:cNvSpPr>
            <a:spLocks noChangeArrowheads="1"/>
          </p:cNvSpPr>
          <p:nvPr/>
        </p:nvSpPr>
        <p:spPr bwMode="auto">
          <a:xfrm>
            <a:off x="7696200" y="3092450"/>
            <a:ext cx="76200" cy="76200"/>
          </a:xfrm>
          <a:prstGeom prst="rect">
            <a:avLst/>
          </a:prstGeom>
          <a:solidFill>
            <a:srgbClr val="0000FF"/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Rectangle 27"/>
          <p:cNvSpPr>
            <a:spLocks noChangeArrowheads="1"/>
          </p:cNvSpPr>
          <p:nvPr/>
        </p:nvSpPr>
        <p:spPr bwMode="auto">
          <a:xfrm>
            <a:off x="6477000" y="4921250"/>
            <a:ext cx="76200" cy="76200"/>
          </a:xfrm>
          <a:prstGeom prst="rect">
            <a:avLst/>
          </a:prstGeom>
          <a:solidFill>
            <a:srgbClr val="0000FF"/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28"/>
          <p:cNvSpPr>
            <a:spLocks noChangeArrowheads="1"/>
          </p:cNvSpPr>
          <p:nvPr/>
        </p:nvSpPr>
        <p:spPr bwMode="auto">
          <a:xfrm>
            <a:off x="7086600" y="4921250"/>
            <a:ext cx="76200" cy="76200"/>
          </a:xfrm>
          <a:prstGeom prst="rect">
            <a:avLst/>
          </a:prstGeom>
          <a:solidFill>
            <a:srgbClr val="0000FF"/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29"/>
          <p:cNvSpPr>
            <a:spLocks noChangeArrowheads="1"/>
          </p:cNvSpPr>
          <p:nvPr/>
        </p:nvSpPr>
        <p:spPr bwMode="auto">
          <a:xfrm>
            <a:off x="7696200" y="4921250"/>
            <a:ext cx="76200" cy="76200"/>
          </a:xfrm>
          <a:prstGeom prst="rect">
            <a:avLst/>
          </a:prstGeom>
          <a:solidFill>
            <a:srgbClr val="0000FF"/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Text Box 30"/>
          <p:cNvSpPr txBox="1">
            <a:spLocks noChangeArrowheads="1"/>
          </p:cNvSpPr>
          <p:nvPr/>
        </p:nvSpPr>
        <p:spPr bwMode="auto">
          <a:xfrm>
            <a:off x="6324600" y="31686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Arial" charset="0"/>
              </a:rPr>
              <a:t>Injection Wells</a:t>
            </a:r>
          </a:p>
        </p:txBody>
      </p:sp>
      <p:sp>
        <p:nvSpPr>
          <p:cNvPr id="44045" name="Text Box 31"/>
          <p:cNvSpPr txBox="1">
            <a:spLocks noChangeArrowheads="1"/>
          </p:cNvSpPr>
          <p:nvPr/>
        </p:nvSpPr>
        <p:spPr bwMode="auto">
          <a:xfrm>
            <a:off x="6324600" y="49974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Arial" charset="0"/>
              </a:rPr>
              <a:t>Extraction Wells</a:t>
            </a:r>
          </a:p>
        </p:txBody>
      </p:sp>
      <p:sp>
        <p:nvSpPr>
          <p:cNvPr id="44046" name="Text Box 32"/>
          <p:cNvSpPr txBox="1">
            <a:spLocks noChangeArrowheads="1"/>
          </p:cNvSpPr>
          <p:nvPr/>
        </p:nvSpPr>
        <p:spPr bwMode="auto">
          <a:xfrm>
            <a:off x="6324600" y="18732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Arial" charset="0"/>
              </a:rPr>
              <a:t>Head = 110 m</a:t>
            </a:r>
          </a:p>
        </p:txBody>
      </p:sp>
      <p:sp>
        <p:nvSpPr>
          <p:cNvPr id="44047" name="Text Box 33"/>
          <p:cNvSpPr txBox="1">
            <a:spLocks noChangeArrowheads="1"/>
          </p:cNvSpPr>
          <p:nvPr/>
        </p:nvSpPr>
        <p:spPr bwMode="auto">
          <a:xfrm>
            <a:off x="6324600" y="60642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Arial" charset="0"/>
              </a:rPr>
              <a:t>Head = 90 m</a:t>
            </a:r>
          </a:p>
        </p:txBody>
      </p:sp>
      <p:graphicFrame>
        <p:nvGraphicFramePr>
          <p:cNvPr id="18" name="Group 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1967230"/>
              </p:ext>
            </p:extLst>
          </p:nvPr>
        </p:nvGraphicFramePr>
        <p:xfrm>
          <a:off x="381000" y="4349750"/>
          <a:ext cx="5080000" cy="1295400"/>
        </p:xfrm>
        <a:graphic>
          <a:graphicData uri="http://schemas.openxmlformats.org/drawingml/2006/table">
            <a:tbl>
              <a:tblPr/>
              <a:tblGrid>
                <a:gridCol w="1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SIP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PCG2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SAMG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GMG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 sec*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 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2.5 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 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4065" name="Text Box 34"/>
          <p:cNvSpPr txBox="1">
            <a:spLocks noChangeArrowheads="1"/>
          </p:cNvSpPr>
          <p:nvPr/>
        </p:nvSpPr>
        <p:spPr bwMode="auto">
          <a:xfrm>
            <a:off x="914400" y="5789613"/>
            <a:ext cx="4038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*had to reduce acc. param to 0.1 in order to converge, large flow budget error</a:t>
            </a:r>
          </a:p>
        </p:txBody>
      </p:sp>
    </p:spTree>
    <p:extLst>
      <p:ext uri="{BB962C8B-B14F-4D97-AF65-F5344CB8AC3E}">
        <p14:creationId xmlns:p14="http://schemas.microsoft.com/office/powerpoint/2010/main" val="2780161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Solver Comparison Case #3</a:t>
            </a:r>
          </a:p>
        </p:txBody>
      </p:sp>
      <p:sp>
        <p:nvSpPr>
          <p:cNvPr id="45058" name="Rectangle 3"/>
          <p:cNvSpPr txBox="1">
            <a:spLocks noChangeArrowheads="1"/>
          </p:cNvSpPr>
          <p:nvPr/>
        </p:nvSpPr>
        <p:spPr bwMode="auto">
          <a:xfrm>
            <a:off x="533400" y="2025650"/>
            <a:ext cx="4114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58595B"/>
              </a:buClr>
              <a:buFont typeface="Wingdings" pitchFamily="2" charset="2"/>
              <a:buChar char="§"/>
            </a:pPr>
            <a:r>
              <a:rPr lang="en-US" sz="3200">
                <a:latin typeface="Corbel" pitchFamily="34" charset="0"/>
              </a:rPr>
              <a:t>Same as previous</a:t>
            </a:r>
          </a:p>
          <a:p>
            <a:pPr marL="342900" indent="-342900">
              <a:spcBef>
                <a:spcPct val="20000"/>
              </a:spcBef>
              <a:buClr>
                <a:srgbClr val="58595B"/>
              </a:buClr>
              <a:buFont typeface="Wingdings" pitchFamily="2" charset="2"/>
              <a:buChar char="§"/>
            </a:pPr>
            <a:r>
              <a:rPr lang="en-US" sz="3200">
                <a:latin typeface="Corbel" pitchFamily="34" charset="0"/>
              </a:rPr>
              <a:t>Increased num cells to 216,000</a:t>
            </a:r>
          </a:p>
        </p:txBody>
      </p:sp>
      <p:sp>
        <p:nvSpPr>
          <p:cNvPr id="45059" name="Rectangle 41"/>
          <p:cNvSpPr>
            <a:spLocks noChangeArrowheads="1"/>
          </p:cNvSpPr>
          <p:nvPr/>
        </p:nvSpPr>
        <p:spPr bwMode="auto">
          <a:xfrm>
            <a:off x="6139543" y="2178050"/>
            <a:ext cx="2514600" cy="38100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Line 42"/>
          <p:cNvSpPr>
            <a:spLocks noChangeShapeType="1"/>
          </p:cNvSpPr>
          <p:nvPr/>
        </p:nvSpPr>
        <p:spPr bwMode="auto">
          <a:xfrm>
            <a:off x="6139543" y="2178050"/>
            <a:ext cx="2514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5061" name="Line 43"/>
          <p:cNvSpPr>
            <a:spLocks noChangeShapeType="1"/>
          </p:cNvSpPr>
          <p:nvPr/>
        </p:nvSpPr>
        <p:spPr bwMode="auto">
          <a:xfrm>
            <a:off x="6139543" y="5988050"/>
            <a:ext cx="2514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5062" name="Rectangle 44"/>
          <p:cNvSpPr>
            <a:spLocks noChangeArrowheads="1"/>
          </p:cNvSpPr>
          <p:nvPr/>
        </p:nvSpPr>
        <p:spPr bwMode="auto">
          <a:xfrm>
            <a:off x="6749143" y="3016250"/>
            <a:ext cx="76200" cy="76200"/>
          </a:xfrm>
          <a:prstGeom prst="rect">
            <a:avLst/>
          </a:prstGeom>
          <a:solidFill>
            <a:srgbClr val="0000FF"/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45"/>
          <p:cNvSpPr>
            <a:spLocks noChangeArrowheads="1"/>
          </p:cNvSpPr>
          <p:nvPr/>
        </p:nvSpPr>
        <p:spPr bwMode="auto">
          <a:xfrm>
            <a:off x="7358743" y="3016250"/>
            <a:ext cx="76200" cy="76200"/>
          </a:xfrm>
          <a:prstGeom prst="rect">
            <a:avLst/>
          </a:prstGeom>
          <a:solidFill>
            <a:srgbClr val="0000FF"/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Rectangle 46"/>
          <p:cNvSpPr>
            <a:spLocks noChangeArrowheads="1"/>
          </p:cNvSpPr>
          <p:nvPr/>
        </p:nvSpPr>
        <p:spPr bwMode="auto">
          <a:xfrm>
            <a:off x="7968343" y="3016250"/>
            <a:ext cx="76200" cy="76200"/>
          </a:xfrm>
          <a:prstGeom prst="rect">
            <a:avLst/>
          </a:prstGeom>
          <a:solidFill>
            <a:srgbClr val="0000FF"/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Rectangle 47"/>
          <p:cNvSpPr>
            <a:spLocks noChangeArrowheads="1"/>
          </p:cNvSpPr>
          <p:nvPr/>
        </p:nvSpPr>
        <p:spPr bwMode="auto">
          <a:xfrm>
            <a:off x="6749143" y="4845050"/>
            <a:ext cx="76200" cy="76200"/>
          </a:xfrm>
          <a:prstGeom prst="rect">
            <a:avLst/>
          </a:prstGeom>
          <a:solidFill>
            <a:srgbClr val="0000FF"/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48"/>
          <p:cNvSpPr>
            <a:spLocks noChangeArrowheads="1"/>
          </p:cNvSpPr>
          <p:nvPr/>
        </p:nvSpPr>
        <p:spPr bwMode="auto">
          <a:xfrm>
            <a:off x="7358743" y="4845050"/>
            <a:ext cx="76200" cy="76200"/>
          </a:xfrm>
          <a:prstGeom prst="rect">
            <a:avLst/>
          </a:prstGeom>
          <a:solidFill>
            <a:srgbClr val="0000FF"/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Rectangle 49"/>
          <p:cNvSpPr>
            <a:spLocks noChangeArrowheads="1"/>
          </p:cNvSpPr>
          <p:nvPr/>
        </p:nvSpPr>
        <p:spPr bwMode="auto">
          <a:xfrm>
            <a:off x="7968343" y="4845050"/>
            <a:ext cx="76200" cy="76200"/>
          </a:xfrm>
          <a:prstGeom prst="rect">
            <a:avLst/>
          </a:prstGeom>
          <a:solidFill>
            <a:srgbClr val="0000FF"/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Text Box 50"/>
          <p:cNvSpPr txBox="1">
            <a:spLocks noChangeArrowheads="1"/>
          </p:cNvSpPr>
          <p:nvPr/>
        </p:nvSpPr>
        <p:spPr bwMode="auto">
          <a:xfrm>
            <a:off x="6596743" y="30924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Arial" charset="0"/>
              </a:rPr>
              <a:t>Injection Wells</a:t>
            </a:r>
          </a:p>
        </p:txBody>
      </p:sp>
      <p:sp>
        <p:nvSpPr>
          <p:cNvPr id="45069" name="Text Box 51"/>
          <p:cNvSpPr txBox="1">
            <a:spLocks noChangeArrowheads="1"/>
          </p:cNvSpPr>
          <p:nvPr/>
        </p:nvSpPr>
        <p:spPr bwMode="auto">
          <a:xfrm>
            <a:off x="6596743" y="49212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Arial" charset="0"/>
              </a:rPr>
              <a:t>Extraction Wells</a:t>
            </a:r>
          </a:p>
        </p:txBody>
      </p:sp>
      <p:sp>
        <p:nvSpPr>
          <p:cNvPr id="45070" name="Text Box 52"/>
          <p:cNvSpPr txBox="1">
            <a:spLocks noChangeArrowheads="1"/>
          </p:cNvSpPr>
          <p:nvPr/>
        </p:nvSpPr>
        <p:spPr bwMode="auto">
          <a:xfrm>
            <a:off x="6596743" y="17970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Arial" charset="0"/>
              </a:rPr>
              <a:t>Head = 110 m</a:t>
            </a:r>
          </a:p>
        </p:txBody>
      </p:sp>
      <p:sp>
        <p:nvSpPr>
          <p:cNvPr id="45071" name="Text Box 53"/>
          <p:cNvSpPr txBox="1">
            <a:spLocks noChangeArrowheads="1"/>
          </p:cNvSpPr>
          <p:nvPr/>
        </p:nvSpPr>
        <p:spPr bwMode="auto">
          <a:xfrm>
            <a:off x="6596743" y="59880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Arial" charset="0"/>
              </a:rPr>
              <a:t>Head = 90 m</a:t>
            </a:r>
          </a:p>
        </p:txBody>
      </p:sp>
      <p:graphicFrame>
        <p:nvGraphicFramePr>
          <p:cNvPr id="18" name="Group 6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3402662"/>
              </p:ext>
            </p:extLst>
          </p:nvPr>
        </p:nvGraphicFramePr>
        <p:xfrm>
          <a:off x="457200" y="4197350"/>
          <a:ext cx="5340349" cy="1295400"/>
        </p:xfrm>
        <a:graphic>
          <a:graphicData uri="http://schemas.openxmlformats.org/drawingml/2006/table">
            <a:tbl>
              <a:tblPr/>
              <a:tblGrid>
                <a:gridCol w="1416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4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7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2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SIP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PCG2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SAMG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GMG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16 sec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 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 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8595B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 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5089" name="Text Box 31"/>
          <p:cNvSpPr txBox="1">
            <a:spLocks noChangeArrowheads="1"/>
          </p:cNvSpPr>
          <p:nvPr/>
        </p:nvSpPr>
        <p:spPr bwMode="auto">
          <a:xfrm>
            <a:off x="685800" y="5651500"/>
            <a:ext cx="4419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/>
              <a:t>*had to reduce acc. </a:t>
            </a:r>
            <a:r>
              <a:rPr lang="en-US" sz="1400" dirty="0" err="1"/>
              <a:t>param</a:t>
            </a:r>
            <a:r>
              <a:rPr lang="en-US" sz="1400" dirty="0"/>
              <a:t> to </a:t>
            </a:r>
            <a:r>
              <a:rPr lang="en-US" sz="1400" dirty="0">
                <a:solidFill>
                  <a:srgbClr val="FF0000"/>
                </a:solidFill>
              </a:rPr>
              <a:t>0.05</a:t>
            </a:r>
            <a:r>
              <a:rPr lang="en-US" sz="1400" dirty="0"/>
              <a:t> in order to converge, large flow budget error</a:t>
            </a:r>
          </a:p>
        </p:txBody>
      </p:sp>
    </p:spTree>
    <p:extLst>
      <p:ext uri="{BB962C8B-B14F-4D97-AF65-F5344CB8AC3E}">
        <p14:creationId xmlns:p14="http://schemas.microsoft.com/office/powerpoint/2010/main" val="42635797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1161</TotalTime>
  <Words>954</Words>
  <Application>Microsoft Office PowerPoint</Application>
  <PresentationFormat>On-screen Show (4:3)</PresentationFormat>
  <Paragraphs>256</Paragraphs>
  <Slides>21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Corbel</vt:lpstr>
      <vt:lpstr>Times New Roman</vt:lpstr>
      <vt:lpstr>Wingdings</vt:lpstr>
      <vt:lpstr>Wingdings 2</vt:lpstr>
      <vt:lpstr>Wingdings 3</vt:lpstr>
      <vt:lpstr>Module</vt:lpstr>
      <vt:lpstr>MODFLOW Solvers</vt:lpstr>
      <vt:lpstr>Lecture Objectives</vt:lpstr>
      <vt:lpstr>Iterative Solvers</vt:lpstr>
      <vt:lpstr>Solver Packages</vt:lpstr>
      <vt:lpstr>Basic Solver Options</vt:lpstr>
      <vt:lpstr>Solver Comparison</vt:lpstr>
      <vt:lpstr>Solver Comparison Case #1</vt:lpstr>
      <vt:lpstr>Solver Comparison Case #2</vt:lpstr>
      <vt:lpstr>Solver Comparison Case #3</vt:lpstr>
      <vt:lpstr>Solver Comparison Case #4</vt:lpstr>
      <vt:lpstr>Solver Comparison Case #5</vt:lpstr>
      <vt:lpstr>Solver Comparison Summary</vt:lpstr>
      <vt:lpstr>PowerPoint Presentation</vt:lpstr>
      <vt:lpstr>Troubleshooting Steps</vt:lpstr>
      <vt:lpstr>Wetting and Drying</vt:lpstr>
      <vt:lpstr>Head overshoot</vt:lpstr>
      <vt:lpstr>Eliminating Head Overshoot</vt:lpstr>
      <vt:lpstr>Model Parameters</vt:lpstr>
      <vt:lpstr>Transient Water Table</vt:lpstr>
      <vt:lpstr>Rewetting Option</vt:lpstr>
      <vt:lpstr>MODFLOW-NWT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Norm Jones</cp:lastModifiedBy>
  <cp:revision>63</cp:revision>
  <cp:lastPrinted>2013-10-02T18:58:59Z</cp:lastPrinted>
  <dcterms:created xsi:type="dcterms:W3CDTF">1601-01-01T00:00:00Z</dcterms:created>
  <dcterms:modified xsi:type="dcterms:W3CDTF">2019-10-03T17:09:32Z</dcterms:modified>
</cp:coreProperties>
</file>